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9144000" cy="5143500" type="screen16x9"/>
  <p:notesSz cx="6858000" cy="9144000"/>
  <p:embeddedFontLst>
    <p:embeddedFont>
      <p:font typeface="Roboto" panose="02000000000000000000" pitchFamily="2" charset="0"/>
      <p:regular r:id="rId40"/>
      <p:bold r:id="rId41"/>
      <p:italic r:id="rId42"/>
      <p:boldItalic r:id="rId43"/>
    </p:embeddedFont>
    <p:embeddedFont>
      <p:font typeface="Roboto Mono" panose="00000009000000000000" pitchFamily="49"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2" roundtripDataSignature="AMtx7mjyH1WcUIShtSyIpKLQQMKmC0cJd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9C6A5D8-D33A-4EF0-AC51-6E146BF04FB6}">
  <a:tblStyle styleId="{E9C6A5D8-D33A-4EF0-AC51-6E146BF04FB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56"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d64c9ac31b_2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g2d64c9ac31b_2_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endParaRPr b="1">
              <a:solidFill>
                <a:schemeClr val="dk1"/>
              </a:solidFill>
            </a:endParaRPr>
          </a:p>
          <a:p>
            <a:pPr marL="0" lvl="0" indent="0" algn="l" rtl="0">
              <a:lnSpc>
                <a:spcPct val="115000"/>
              </a:lnSpc>
              <a:spcBef>
                <a:spcPts val="1200"/>
              </a:spcBef>
              <a:spcAft>
                <a:spcPts val="1200"/>
              </a:spcAft>
              <a:buNone/>
            </a:pPr>
            <a:endParaRPr b="1">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d5f984d78d_0_4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d5f984d78d_0_4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GB" b="1">
                <a:solidFill>
                  <a:schemeClr val="dk1"/>
                </a:solidFill>
              </a:rPr>
              <a:t>cluster separability was moderate with a Silhouette Score of 0.246</a:t>
            </a:r>
            <a:endParaRPr b="1">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2d5f984d78d_0_5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g2d5f984d78d_0_5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endParaRPr b="1">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d5f984d78d_0_4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g2d5f984d78d_0_4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endParaRPr b="1">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d5f984d78d_0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 name="Google Shape;168;g2d5f984d78d_0_2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t>Here, we present a comparative analysis of our two clustering approaches. The first method utilized all 17 features, resulting in a Silhouette Score of 0.246 and an Inertia of 200.52, with clusters distributed as follows: Cluster 0 containing 429 data points and Cluster 1 containing 432. The second method focused on 10 significant features, maintaining the same Silhouette Score of 0.246 but achieving a lower Inertia of 111.30. The cluster distribution in this case was: Cluster 0 with 388 data points and Cluster 1 with 473. This comparison highlights the impact of feature selection on clustering outcomes."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d5f984d78d_0_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8" name="Google Shape;178;g2d5f984d78d_0_2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d5f984d78d_0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9" name="Google Shape;189;g2d5f984d78d_0_5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d5f984d78d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2d5f984d78d_0_4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d6367ba110_3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8" name="Google Shape;208;g2d6367ba110_3_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d5f984d78d_0_4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8" name="Google Shape;218;g2d5f984d78d_0_4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a:solidFill>
                  <a:schemeClr val="dk1"/>
                </a:solidFill>
              </a:rPr>
              <a:t>The optimal clustering configuration was achieved using </a:t>
            </a:r>
            <a:r>
              <a:rPr lang="en-GB">
                <a:solidFill>
                  <a:srgbClr val="188038"/>
                </a:solidFill>
                <a:latin typeface="Roboto Mono"/>
                <a:ea typeface="Roboto Mono"/>
                <a:cs typeface="Roboto Mono"/>
                <a:sym typeface="Roboto Mono"/>
              </a:rPr>
              <a:t>k-means++</a:t>
            </a:r>
            <a:r>
              <a:rPr lang="en-GB">
                <a:solidFill>
                  <a:schemeClr val="dk1"/>
                </a:solidFill>
              </a:rPr>
              <a:t> with 10 initializations. The best number of clusters was determined to be 2, yielding a Silhouette Score of 0.246. This suggests that the data naturally forms two distinct groups, providing valuable insight for subsequent analysis.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 name="Google Shape;6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d5f984d78d_0_5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g2d5f984d78d_0_5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d64c9ac31b_2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g2d64c9ac31b_2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d64c9ac31b_2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6" name="Google Shape;246;g2d64c9ac31b_2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2d5f984d78d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6" name="Google Shape;256;g2d5f984d78d_0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d64c9ac31b_2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g2d64c9ac31b_2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In the 3rd step of our methodology, we focused on predictive modeling with the objective of forecasting sleep outcomes—specifically, Total Sleep Records, Total Minutes Asleep, and Total Time in Bed—based on activity, METs, and heart rate data.</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Our approach involved several key components:</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b="1">
                <a:solidFill>
                  <a:schemeClr val="dk1"/>
                </a:solidFill>
              </a:rPr>
              <a:t>Data Imputation:</a:t>
            </a:r>
            <a:r>
              <a:rPr lang="en-GB">
                <a:solidFill>
                  <a:schemeClr val="dk1"/>
                </a:solidFill>
              </a:rPr>
              <a:t> We addressed missing values in critical features, particularly in sleep and heart rate metrics, to ensure a complete dataset for analysis.</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GB" b="1">
                <a:solidFill>
                  <a:schemeClr val="dk1"/>
                </a:solidFill>
              </a:rPr>
              <a:t>Normality Testing:</a:t>
            </a:r>
            <a:r>
              <a:rPr lang="en-GB">
                <a:solidFill>
                  <a:schemeClr val="dk1"/>
                </a:solidFill>
              </a:rPr>
              <a:t> We applied the Shapiro-Wilk test to assess the normality of our data distributions. This informed our choice of modeling and imputation techniques, ensuring they were appropriate for the data's characteristics.</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GB" b="1">
                <a:solidFill>
                  <a:schemeClr val="dk1"/>
                </a:solidFill>
              </a:rPr>
              <a:t>Machine Learning Models:</a:t>
            </a:r>
            <a:r>
              <a:rPr lang="en-GB">
                <a:solidFill>
                  <a:schemeClr val="dk1"/>
                </a:solidFill>
              </a:rPr>
              <a:t> We implemented and evaluated a range of machine learning models to identify the most effective predictors of sleep outcomes. These models included:</a:t>
            </a:r>
            <a:endParaRPr>
              <a:solidFill>
                <a:schemeClr val="dk1"/>
              </a:solidFill>
            </a:endParaRPr>
          </a:p>
          <a:p>
            <a:pPr marL="914400" lvl="1" indent="-298450" algn="l" rtl="0">
              <a:lnSpc>
                <a:spcPct val="115000"/>
              </a:lnSpc>
              <a:spcBef>
                <a:spcPts val="0"/>
              </a:spcBef>
              <a:spcAft>
                <a:spcPts val="0"/>
              </a:spcAft>
              <a:buClr>
                <a:schemeClr val="dk1"/>
              </a:buClr>
              <a:buSzPts val="1100"/>
              <a:buChar char="○"/>
            </a:pPr>
            <a:r>
              <a:rPr lang="en-GB">
                <a:solidFill>
                  <a:schemeClr val="dk1"/>
                </a:solidFill>
              </a:rPr>
              <a:t>XGBoost, Support Vector Regression (SVR), and K-Nearest Neighbors (KNN)</a:t>
            </a:r>
            <a:endParaRPr>
              <a:solidFill>
                <a:schemeClr val="dk1"/>
              </a:solidFill>
            </a:endParaRPr>
          </a:p>
          <a:p>
            <a:pPr marL="914400" lvl="1" indent="-298450" algn="l" rtl="0">
              <a:lnSpc>
                <a:spcPct val="115000"/>
              </a:lnSpc>
              <a:spcBef>
                <a:spcPts val="0"/>
              </a:spcBef>
              <a:spcAft>
                <a:spcPts val="0"/>
              </a:spcAft>
              <a:buClr>
                <a:schemeClr val="dk1"/>
              </a:buClr>
              <a:buSzPts val="1100"/>
              <a:buChar char="○"/>
            </a:pPr>
            <a:r>
              <a:rPr lang="en-GB">
                <a:solidFill>
                  <a:schemeClr val="dk1"/>
                </a:solidFill>
              </a:rPr>
              <a:t>Ridge, Lasso, and Elastic Net Regression</a:t>
            </a:r>
            <a:endParaRPr>
              <a:solidFill>
                <a:schemeClr val="dk1"/>
              </a:solidFill>
            </a:endParaRPr>
          </a:p>
          <a:p>
            <a:pPr marL="914400" lvl="1" indent="-298450" algn="l" rtl="0">
              <a:lnSpc>
                <a:spcPct val="115000"/>
              </a:lnSpc>
              <a:spcBef>
                <a:spcPts val="0"/>
              </a:spcBef>
              <a:spcAft>
                <a:spcPts val="0"/>
              </a:spcAft>
              <a:buClr>
                <a:schemeClr val="dk1"/>
              </a:buClr>
              <a:buSzPts val="1100"/>
              <a:buChar char="○"/>
            </a:pPr>
            <a:r>
              <a:rPr lang="en-GB">
                <a:solidFill>
                  <a:schemeClr val="dk1"/>
                </a:solidFill>
              </a:rPr>
              <a:t>Decision Tree Regression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By systematically applying these models, we aimed to uncover the relationships between activity, METs, heart rate data, and sleep outcomes, thereby enabling more accurate predictions and personalized health recommendations.</a:t>
            </a:r>
            <a:endParaRPr>
              <a:solidFill>
                <a:schemeClr val="dk1"/>
              </a:solidFill>
            </a:endParaRPr>
          </a:p>
          <a:p>
            <a:pPr marL="0" lvl="0" indent="0" algn="l" rtl="0">
              <a:lnSpc>
                <a:spcPct val="115000"/>
              </a:lnSpc>
              <a:spcBef>
                <a:spcPts val="1200"/>
              </a:spcBef>
              <a:spcAft>
                <a:spcPts val="1200"/>
              </a:spcAft>
              <a:buNone/>
            </a:pP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2d3b12bdf39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3" name="Google Shape;273;g2d3b12bdf39_0_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2d5f984d78d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4" name="Google Shape;284;g2d5f984d78d_0_1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d6367ba110_1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2" name="Google Shape;292;g2d6367ba110_1_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a:t>In this step of the methodology, we split the dataset into three subsets: 70% for training, 15% for validation, and 15% for testing. This distribution ensures that we have enough data to fit the models, tune hyperparameters, and independently evaluate their performance.</a:t>
            </a:r>
            <a:endParaRPr/>
          </a:p>
          <a:p>
            <a:pPr marL="0" lvl="0" indent="0" algn="l" rtl="0">
              <a:lnSpc>
                <a:spcPct val="115000"/>
              </a:lnSpc>
              <a:spcBef>
                <a:spcPts val="1200"/>
              </a:spcBef>
              <a:spcAft>
                <a:spcPts val="0"/>
              </a:spcAft>
              <a:buClr>
                <a:schemeClr val="dk1"/>
              </a:buClr>
              <a:buSzPts val="1100"/>
              <a:buFont typeface="Arial"/>
              <a:buNone/>
            </a:pPr>
            <a:r>
              <a:rPr lang="en-GB"/>
              <a:t>To make our results more reliable, we repeated the experiments five times, using different splits each time. By averaging the outcomes, we minimized the impact of randomness and ensured that our findings are robust.</a:t>
            </a:r>
            <a:endParaRPr/>
          </a:p>
          <a:p>
            <a:pPr marL="0" lvl="0" indent="0" algn="l" rtl="0">
              <a:lnSpc>
                <a:spcPct val="115000"/>
              </a:lnSpc>
              <a:spcBef>
                <a:spcPts val="1200"/>
              </a:spcBef>
              <a:spcAft>
                <a:spcPts val="0"/>
              </a:spcAft>
              <a:buClr>
                <a:schemeClr val="dk1"/>
              </a:buClr>
              <a:buSzPts val="1100"/>
              <a:buFont typeface="Arial"/>
              <a:buNone/>
            </a:pPr>
            <a:r>
              <a:rPr lang="en-GB"/>
              <a:t>As for the models, we tested various machine learning algorithms, including XGBoost, Support Vector Regression (SVR), K-Nearest Neighbors (KNN), Elastic Net, Ridge, Lasso, Decision Trees, and standard regression methods. These models allowed us to explore a variety of predictive approaches, each with strengths in handling different types of data relationships and complexities.</a:t>
            </a:r>
            <a:endParaRPr/>
          </a:p>
          <a:p>
            <a:pPr marL="0" lvl="0" indent="0" algn="l" rtl="0">
              <a:lnSpc>
                <a:spcPct val="115000"/>
              </a:lnSpc>
              <a:spcBef>
                <a:spcPts val="1200"/>
              </a:spcBef>
              <a:spcAft>
                <a:spcPts val="1200"/>
              </a:spcAft>
              <a:buSzPts val="1100"/>
              <a:buNone/>
            </a:pPr>
            <a:r>
              <a:rPr lang="en-GB"/>
              <a:t>The training set was used to fit the models, the validation set helped in hyperparameter tuning, and the test set provided a final unbiased evaluation of model performance.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d57a596ac3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0" name="Google Shape;300;g2d57a596ac3_0_8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1200"/>
              </a:spcBef>
              <a:spcAft>
                <a:spcPts val="0"/>
              </a:spcAft>
              <a:buClr>
                <a:schemeClr val="dk1"/>
              </a:buClr>
              <a:buSzPts val="1300"/>
              <a:buChar char="●"/>
            </a:pPr>
            <a:r>
              <a:rPr lang="en-GB" sz="1300">
                <a:solidFill>
                  <a:schemeClr val="dk1"/>
                </a:solidFill>
              </a:rPr>
              <a:t>MSE measures the average squared difference between predicted and actual values, emphasizing larger errors.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2d6367ba110_1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9" name="Google Shape;309;g2d6367ba110_1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This graph compares the Validation and Test Errors for different models used to predict Total Sleep Records. The most important observation here is that </a:t>
            </a:r>
            <a:r>
              <a:rPr lang="en-GB" b="1">
                <a:solidFill>
                  <a:schemeClr val="dk1"/>
                </a:solidFill>
              </a:rPr>
              <a:t>XGBoost (XGB)</a:t>
            </a:r>
            <a:r>
              <a:rPr lang="en-GB">
                <a:solidFill>
                  <a:schemeClr val="dk1"/>
                </a:solidFill>
              </a:rPr>
              <a:t> outperforms all other models with the </a:t>
            </a:r>
            <a:r>
              <a:rPr lang="en-GB" b="1">
                <a:solidFill>
                  <a:schemeClr val="dk1"/>
                </a:solidFill>
              </a:rPr>
              <a:t>lowest Validation Error of 0.0858</a:t>
            </a:r>
            <a:r>
              <a:rPr lang="en-GB">
                <a:solidFill>
                  <a:schemeClr val="dk1"/>
                </a:solidFill>
              </a:rPr>
              <a:t> and </a:t>
            </a:r>
            <a:r>
              <a:rPr lang="en-GB" b="1">
                <a:solidFill>
                  <a:schemeClr val="dk1"/>
                </a:solidFill>
              </a:rPr>
              <a:t>Test Error of 0.1016</a:t>
            </a:r>
            <a:r>
              <a:rPr lang="en-GB">
                <a:solidFill>
                  <a:schemeClr val="dk1"/>
                </a:solidFill>
              </a:rPr>
              <a:t>, which shows it generalizes better to unseen data. This highlights its capability to capture complex patterns in the dataset.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On the other hand, </a:t>
            </a:r>
            <a:r>
              <a:rPr lang="en-GB" b="1">
                <a:solidFill>
                  <a:schemeClr val="dk1"/>
                </a:solidFill>
              </a:rPr>
              <a:t>SVR, KNN, Elastic Net, Lasso, Linear Regression, and Ridge</a:t>
            </a:r>
            <a:r>
              <a:rPr lang="en-GB">
                <a:solidFill>
                  <a:schemeClr val="dk1"/>
                </a:solidFill>
              </a:rPr>
              <a:t> models all have Validation Errors clustered around </a:t>
            </a:r>
            <a:r>
              <a:rPr lang="en-GB" b="1">
                <a:solidFill>
                  <a:schemeClr val="dk1"/>
                </a:solidFill>
              </a:rPr>
              <a:t>0.089-0.090</a:t>
            </a:r>
            <a:r>
              <a:rPr lang="en-GB">
                <a:solidFill>
                  <a:schemeClr val="dk1"/>
                </a:solidFill>
              </a:rPr>
              <a:t>, indicating similar but slightly inferior performance compared to XGBoost.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a:solidFill>
                  <a:schemeClr val="dk1"/>
                </a:solidFill>
              </a:rPr>
              <a:t>One key insight from this graph is that for all models, the </a:t>
            </a:r>
            <a:r>
              <a:rPr lang="en-GB" b="1">
                <a:solidFill>
                  <a:schemeClr val="dk1"/>
                </a:solidFill>
              </a:rPr>
              <a:t>Test Error is higher than the Validation Error</a:t>
            </a:r>
            <a:r>
              <a:rPr lang="en-GB">
                <a:solidFill>
                  <a:schemeClr val="dk1"/>
                </a:solidFill>
              </a:rPr>
              <a:t>, which suggests a degree of overfitting to the validation data. This could mean that the models are learning patterns specific to the validation set rather than generalizing to new data. Addressing this might involve </a:t>
            </a:r>
            <a:r>
              <a:rPr lang="en-GB" b="1">
                <a:solidFill>
                  <a:schemeClr val="dk1"/>
                </a:solidFill>
              </a:rPr>
              <a:t>increasing the training data size</a:t>
            </a:r>
            <a:r>
              <a:rPr lang="en-GB">
                <a:solidFill>
                  <a:schemeClr val="dk1"/>
                </a:solidFill>
              </a:rPr>
              <a:t> or applying stronger regularization.</a:t>
            </a:r>
            <a:endParaRPr>
              <a:solidFill>
                <a:schemeClr val="dk1"/>
              </a:solidFill>
            </a:endParaRPr>
          </a:p>
          <a:p>
            <a:pPr marL="0" lvl="0" indent="0" algn="l" rtl="0">
              <a:lnSpc>
                <a:spcPct val="115000"/>
              </a:lnSpc>
              <a:spcBef>
                <a:spcPts val="1200"/>
              </a:spcBef>
              <a:spcAft>
                <a:spcPts val="1200"/>
              </a:spcAft>
              <a:buSzPts val="1100"/>
              <a:buNone/>
            </a:pPr>
            <a:r>
              <a:rPr lang="en-GB">
                <a:solidFill>
                  <a:schemeClr val="dk1"/>
                </a:solidFill>
              </a:rPr>
              <a:t>To summarize, XGBoost is the most effective model for this task, and future efforts should focus on fine-tuning its hyperparameters or expanding the dataset to improve generalization even further.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d6367ba110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g2d6367ba110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d5f984d78d_0_5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8" name="Google Shape;318;g2d5f984d78d_0_5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d64c9ac31b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Google Shape;328;g2d64c9ac31b_2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31bb2284c5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8" name="Google Shape;338;g31bb2284c54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2d5f984d78d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8" name="Google Shape;348;g2d5f984d78d_0_7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2d6367ba110_3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6" name="Google Shape;356;g2d6367ba110_3_10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2d5f984d78d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4" name="Google Shape;364;g2d5f984d78d_0_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2d6367ba110_3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4" name="Google Shape;374;g2d6367ba110_3_1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2" name="Google Shape;382;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d6367ba110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0" name="Google Shape;80;g2d6367ba110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0" name="Google Shape;9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a:t>In this project, our primary objectives are fourfold:</a:t>
            </a:r>
            <a:endParaRPr/>
          </a:p>
          <a:p>
            <a:pPr marL="457200" lvl="0" indent="-298450" algn="l" rtl="0">
              <a:lnSpc>
                <a:spcPct val="115000"/>
              </a:lnSpc>
              <a:spcBef>
                <a:spcPts val="1200"/>
              </a:spcBef>
              <a:spcAft>
                <a:spcPts val="0"/>
              </a:spcAft>
              <a:buClr>
                <a:schemeClr val="dk1"/>
              </a:buClr>
              <a:buSzPts val="1100"/>
              <a:buAutoNum type="arabicPeriod"/>
            </a:pPr>
            <a:r>
              <a:rPr lang="en-GB"/>
              <a:t>To develop predictive models capable of forecasting sleep outcomes by leveraging data on user activity, metabolic equivalents (METs), and heart rate.</a:t>
            </a:r>
            <a:endParaRPr/>
          </a:p>
          <a:p>
            <a:pPr marL="457200" lvl="0" indent="-298450" algn="l" rtl="0">
              <a:lnSpc>
                <a:spcPct val="115000"/>
              </a:lnSpc>
              <a:spcBef>
                <a:spcPts val="0"/>
              </a:spcBef>
              <a:spcAft>
                <a:spcPts val="0"/>
              </a:spcAft>
              <a:buClr>
                <a:schemeClr val="dk1"/>
              </a:buClr>
              <a:buSzPts val="1100"/>
              <a:buAutoNum type="arabicPeriod"/>
            </a:pPr>
            <a:r>
              <a:rPr lang="en-GB"/>
              <a:t>To assess the effectiveness of various machine learning techniques in predicting sleep-related variables.</a:t>
            </a:r>
            <a:endParaRPr/>
          </a:p>
          <a:p>
            <a:pPr marL="457200" lvl="0" indent="-298450" algn="l" rtl="0">
              <a:lnSpc>
                <a:spcPct val="115000"/>
              </a:lnSpc>
              <a:spcBef>
                <a:spcPts val="0"/>
              </a:spcBef>
              <a:spcAft>
                <a:spcPts val="0"/>
              </a:spcAft>
              <a:buClr>
                <a:schemeClr val="dk1"/>
              </a:buClr>
              <a:buSzPts val="1100"/>
              <a:buAutoNum type="arabicPeriod"/>
            </a:pPr>
            <a:r>
              <a:rPr lang="en-GB"/>
              <a:t>To employ k-means clustering to categorize users, thereby uncovering prevalent patterns in their health metrics.</a:t>
            </a:r>
            <a:endParaRPr/>
          </a:p>
          <a:p>
            <a:pPr marL="457200" lvl="0" indent="-298450" algn="l" rtl="0">
              <a:lnSpc>
                <a:spcPct val="115000"/>
              </a:lnSpc>
              <a:spcBef>
                <a:spcPts val="0"/>
              </a:spcBef>
              <a:spcAft>
                <a:spcPts val="0"/>
              </a:spcAft>
              <a:buClr>
                <a:schemeClr val="dk1"/>
              </a:buClr>
              <a:buSzPts val="1100"/>
              <a:buAutoNum type="arabicPeriod"/>
            </a:pPr>
            <a:r>
              <a:rPr lang="en-GB"/>
              <a:t>To derive actionable insights that can inform personalized health recommendations for users.</a:t>
            </a:r>
            <a:endParaRPr/>
          </a:p>
          <a:p>
            <a:pPr marL="0" lvl="0" indent="0" algn="l" rtl="0">
              <a:lnSpc>
                <a:spcPct val="115000"/>
              </a:lnSpc>
              <a:spcBef>
                <a:spcPts val="1200"/>
              </a:spcBef>
              <a:spcAft>
                <a:spcPts val="1200"/>
              </a:spcAft>
              <a:buSzPts val="1100"/>
              <a:buNone/>
            </a:pPr>
            <a:r>
              <a:rPr lang="en-GB"/>
              <a:t>These objectives aim to enhance our understanding of the interplay between daily activities and sleep patterns, ultimately contributing to improved health outcomes.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 name="Google Shape;9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6" name="Google Shape;10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d3b12bdf39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g2d3b12bdf39_2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SzPts val="1100"/>
              <a:buNone/>
            </a:pPr>
            <a:r>
              <a:rPr lang="en-GB">
                <a:solidFill>
                  <a:schemeClr val="dk1"/>
                </a:solidFill>
              </a:rPr>
              <a:t>In the initial phase of our methodology, we focused on data cleaning to ensure the integrity and reliability of our dataset:</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a:solidFill>
                  <a:schemeClr val="dk1"/>
                </a:solidFill>
              </a:rPr>
              <a:t>We removed records where </a:t>
            </a:r>
            <a:r>
              <a:rPr lang="en-GB">
                <a:solidFill>
                  <a:srgbClr val="188038"/>
                </a:solidFill>
                <a:latin typeface="Roboto Mono"/>
                <a:ea typeface="Roboto Mono"/>
                <a:cs typeface="Roboto Mono"/>
                <a:sym typeface="Roboto Mono"/>
              </a:rPr>
              <a:t>SedentaryMinutes</a:t>
            </a:r>
            <a:r>
              <a:rPr lang="en-GB">
                <a:solidFill>
                  <a:schemeClr val="dk1"/>
                </a:solidFill>
              </a:rPr>
              <a:t> equaled 1,440, as these represent fully sedentary days and do not contribute meaningful activity information.</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GB">
                <a:solidFill>
                  <a:schemeClr val="dk1"/>
                </a:solidFill>
              </a:rPr>
              <a:t>Users with less than 15 days of activity data were excluded to maintain at least 50% data completeness, ensuring sufficient data for analysis.</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GB">
                <a:solidFill>
                  <a:schemeClr val="dk1"/>
                </a:solidFill>
              </a:rPr>
              <a:t>By merging datasets on </a:t>
            </a:r>
            <a:r>
              <a:rPr lang="en-GB">
                <a:solidFill>
                  <a:srgbClr val="188038"/>
                </a:solidFill>
                <a:latin typeface="Roboto Mono"/>
                <a:ea typeface="Roboto Mono"/>
                <a:cs typeface="Roboto Mono"/>
                <a:sym typeface="Roboto Mono"/>
              </a:rPr>
              <a:t>Id</a:t>
            </a:r>
            <a:r>
              <a:rPr lang="en-GB">
                <a:solidFill>
                  <a:schemeClr val="dk1"/>
                </a:solidFill>
              </a:rPr>
              <a:t> and </a:t>
            </a:r>
            <a:r>
              <a:rPr lang="en-GB">
                <a:solidFill>
                  <a:srgbClr val="188038"/>
                </a:solidFill>
                <a:latin typeface="Roboto Mono"/>
                <a:ea typeface="Roboto Mono"/>
                <a:cs typeface="Roboto Mono"/>
                <a:sym typeface="Roboto Mono"/>
              </a:rPr>
              <a:t>ActivityDate</a:t>
            </a:r>
            <a:r>
              <a:rPr lang="en-GB">
                <a:solidFill>
                  <a:schemeClr val="dk1"/>
                </a:solidFill>
              </a:rPr>
              <a:t>, we formed a unified dataset that consolidates all relevant information for each user on a daily basis.</a:t>
            </a: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GB">
                <a:solidFill>
                  <a:schemeClr val="dk1"/>
                </a:solidFill>
              </a:rPr>
              <a:t>We categorized the data into four main groups: Activity, Sleep, Heartbeat, and METs, facilitating targeted analyses within each category.</a:t>
            </a:r>
            <a:endParaRPr>
              <a:solidFill>
                <a:schemeClr val="dk1"/>
              </a:solidFill>
            </a:endParaRPr>
          </a:p>
          <a:p>
            <a:pPr marL="0" lvl="0" indent="0" algn="l" rtl="0">
              <a:lnSpc>
                <a:spcPct val="115000"/>
              </a:lnSpc>
              <a:spcBef>
                <a:spcPts val="1200"/>
              </a:spcBef>
              <a:spcAft>
                <a:spcPts val="1200"/>
              </a:spcAft>
              <a:buSzPts val="1100"/>
              <a:buNone/>
            </a:pPr>
            <a:r>
              <a:rPr lang="en-GB">
                <a:solidFill>
                  <a:schemeClr val="dk1"/>
                </a:solidFill>
              </a:rPr>
              <a:t>These steps were crucial in enhancing data quality and completeness, aligning metrics for effective clustering and predictive modeling, and establishing a solid foundation for robust imputations and subsequent analyses.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d5f984d78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3" name="Google Shape;123;g2d5f984d78d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endParaRPr b="1">
              <a:solidFill>
                <a:schemeClr val="dk1"/>
              </a:solidFill>
            </a:endParaRPr>
          </a:p>
          <a:p>
            <a:pPr marL="0" lvl="0" indent="0" algn="l" rtl="0">
              <a:lnSpc>
                <a:spcPct val="115000"/>
              </a:lnSpc>
              <a:spcBef>
                <a:spcPts val="1200"/>
              </a:spcBef>
              <a:spcAft>
                <a:spcPts val="1200"/>
              </a:spcAft>
              <a:buNone/>
            </a:pPr>
            <a:endParaRPr b="1">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31"/>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31"/>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6" name="Google Shape;16;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2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2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2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2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2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2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2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2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2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8" Type="http://schemas.openxmlformats.org/officeDocument/2006/relationships/hyperlink" Target="https://www.simplytek.lk/cdn/shop/files/fit-bit-charge5-simplyteklk-2.jpg?v=1694425868&amp;width=1220" TargetMode="External"/><Relationship Id="rId3" Type="http://schemas.openxmlformats.org/officeDocument/2006/relationships/image" Target="../media/image2.png"/><Relationship Id="rId7" Type="http://schemas.openxmlformats.org/officeDocument/2006/relationships/hyperlink" Target="https://doi.org/10.1080/07853890.2024.2405077"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hyperlink" Target="https://doi.org/10.1186/s44167-023-00025-5" TargetMode="External"/><Relationship Id="rId5" Type="http://schemas.openxmlformats.org/officeDocument/2006/relationships/hyperlink" Target="https://doi.org/10.1371/journal.pone.0305258" TargetMode="External"/><Relationship Id="rId10" Type="http://schemas.openxmlformats.org/officeDocument/2006/relationships/hyperlink" Target="https://aasm.org/wp-content/uploads/2023/11/Man-with-Fitbit-wearable.png" TargetMode="External"/><Relationship Id="rId4" Type="http://schemas.openxmlformats.org/officeDocument/2006/relationships/hyperlink" Target="https://doi.org/10.1186/s12916-020-01859-1" TargetMode="External"/><Relationship Id="rId9" Type="http://schemas.openxmlformats.org/officeDocument/2006/relationships/hyperlink" Target="https://healthtechmagazine.net/article/2024/03/trends-wearable-technology-for-healthcare-perfcon"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55" name="Google Shape;55;p1"/>
          <p:cNvSpPr txBox="1">
            <a:spLocks noGrp="1"/>
          </p:cNvSpPr>
          <p:nvPr>
            <p:ph type="ctrTitle"/>
          </p:nvPr>
        </p:nvSpPr>
        <p:spPr>
          <a:xfrm>
            <a:off x="435150" y="1493100"/>
            <a:ext cx="8273700" cy="1806000"/>
          </a:xfrm>
          <a:prstGeom prst="rect">
            <a:avLst/>
          </a:prstGeom>
          <a:noFill/>
          <a:ln>
            <a:noFill/>
          </a:ln>
        </p:spPr>
        <p:txBody>
          <a:bodyPr spcFirstLastPara="1" wrap="square" lIns="91425" tIns="91425" rIns="91425" bIns="91425" anchor="b" anchorCtr="0">
            <a:normAutofit fontScale="90000"/>
          </a:bodyPr>
          <a:lstStyle/>
          <a:p>
            <a:pPr marL="0" lvl="0" indent="0" algn="ctr" rtl="0">
              <a:lnSpc>
                <a:spcPct val="100000"/>
              </a:lnSpc>
              <a:spcBef>
                <a:spcPts val="0"/>
              </a:spcBef>
              <a:spcAft>
                <a:spcPts val="0"/>
              </a:spcAft>
              <a:buSzPct val="111111"/>
              <a:buNone/>
            </a:pPr>
            <a:r>
              <a:rPr lang="en-GB"/>
              <a:t>Integrated Health Monitoring Using Wearable Devices</a:t>
            </a:r>
            <a:endParaRPr/>
          </a:p>
        </p:txBody>
      </p:sp>
      <p:sp>
        <p:nvSpPr>
          <p:cNvPr id="56" name="Google Shape;56;p1"/>
          <p:cNvSpPr txBox="1">
            <a:spLocks noGrp="1"/>
          </p:cNvSpPr>
          <p:nvPr>
            <p:ph type="subTitle" idx="1"/>
          </p:nvPr>
        </p:nvSpPr>
        <p:spPr>
          <a:xfrm>
            <a:off x="59800" y="3451975"/>
            <a:ext cx="9001200" cy="1053600"/>
          </a:xfrm>
          <a:prstGeom prst="rect">
            <a:avLst/>
          </a:prstGeom>
          <a:noFill/>
          <a:ln>
            <a:noFill/>
          </a:ln>
        </p:spPr>
        <p:txBody>
          <a:bodyPr spcFirstLastPara="1" wrap="square" lIns="91425" tIns="91425" rIns="91425" bIns="91425" anchor="t" anchorCtr="0">
            <a:normAutofit fontScale="92500" lnSpcReduction="20000"/>
          </a:bodyPr>
          <a:lstStyle/>
          <a:p>
            <a:pPr marL="0" lvl="0" indent="0" algn="ctr" rtl="0">
              <a:lnSpc>
                <a:spcPct val="100000"/>
              </a:lnSpc>
              <a:spcBef>
                <a:spcPts val="0"/>
              </a:spcBef>
              <a:spcAft>
                <a:spcPts val="0"/>
              </a:spcAft>
              <a:buClr>
                <a:schemeClr val="dk1"/>
              </a:buClr>
              <a:buSzPct val="73333"/>
              <a:buFont typeface="Arial"/>
              <a:buNone/>
            </a:pPr>
            <a:r>
              <a:rPr lang="en-GB" sz="1500" b="1">
                <a:solidFill>
                  <a:schemeClr val="dk1"/>
                </a:solidFill>
              </a:rPr>
              <a:t>Students</a:t>
            </a:r>
            <a:r>
              <a:rPr lang="en-GB" sz="1500">
                <a:solidFill>
                  <a:schemeClr val="dk1"/>
                </a:solidFill>
              </a:rPr>
              <a:t>: Rafael Linarez and Maria Sanchez</a:t>
            </a:r>
            <a:endParaRPr sz="1500">
              <a:solidFill>
                <a:schemeClr val="dk1"/>
              </a:solidFill>
            </a:endParaRPr>
          </a:p>
          <a:p>
            <a:pPr marL="0" lvl="0" indent="0" algn="ctr" rtl="0">
              <a:lnSpc>
                <a:spcPct val="100000"/>
              </a:lnSpc>
              <a:spcBef>
                <a:spcPts val="0"/>
              </a:spcBef>
              <a:spcAft>
                <a:spcPts val="0"/>
              </a:spcAft>
              <a:buClr>
                <a:schemeClr val="dk1"/>
              </a:buClr>
              <a:buSzPct val="73333"/>
              <a:buFont typeface="Arial"/>
              <a:buNone/>
            </a:pPr>
            <a:r>
              <a:rPr lang="en-GB" sz="1500" b="1">
                <a:solidFill>
                  <a:schemeClr val="dk1"/>
                </a:solidFill>
              </a:rPr>
              <a:t>Mentor: </a:t>
            </a:r>
            <a:r>
              <a:rPr lang="en-GB" sz="1500">
                <a:solidFill>
                  <a:schemeClr val="dk1"/>
                </a:solidFill>
              </a:rPr>
              <a:t>Dr. Agoritsa Polyzou</a:t>
            </a:r>
            <a:endParaRPr sz="1500">
              <a:solidFill>
                <a:schemeClr val="dk1"/>
              </a:solidFill>
            </a:endParaRPr>
          </a:p>
          <a:p>
            <a:pPr marL="0" lvl="0" indent="0" algn="ctr" rtl="0">
              <a:lnSpc>
                <a:spcPct val="100000"/>
              </a:lnSpc>
              <a:spcBef>
                <a:spcPts val="0"/>
              </a:spcBef>
              <a:spcAft>
                <a:spcPts val="0"/>
              </a:spcAft>
              <a:buSzPct val="186666"/>
              <a:buNone/>
            </a:pPr>
            <a:r>
              <a:rPr lang="en-GB" sz="1500" b="1">
                <a:solidFill>
                  <a:schemeClr val="dk1"/>
                </a:solidFill>
              </a:rPr>
              <a:t>Course</a:t>
            </a:r>
            <a:r>
              <a:rPr lang="en-GB" sz="1500">
                <a:solidFill>
                  <a:schemeClr val="dk1"/>
                </a:solidFill>
              </a:rPr>
              <a:t>: IDC-6940 - Capstone Course in Data Science - Fall 2024</a:t>
            </a:r>
            <a:endParaRPr sz="1500">
              <a:solidFill>
                <a:schemeClr val="dk1"/>
              </a:solidFill>
            </a:endParaRPr>
          </a:p>
          <a:p>
            <a:pPr marL="0" lvl="0" indent="0" algn="ctr" rtl="0">
              <a:lnSpc>
                <a:spcPct val="100000"/>
              </a:lnSpc>
              <a:spcBef>
                <a:spcPts val="0"/>
              </a:spcBef>
              <a:spcAft>
                <a:spcPts val="0"/>
              </a:spcAft>
              <a:buSzPct val="186666"/>
              <a:buNone/>
            </a:pPr>
            <a:r>
              <a:rPr lang="en-GB" sz="1500" b="1">
                <a:solidFill>
                  <a:schemeClr val="dk1"/>
                </a:solidFill>
              </a:rPr>
              <a:t>Instructor: </a:t>
            </a:r>
            <a:r>
              <a:rPr lang="en-GB" sz="1500">
                <a:solidFill>
                  <a:schemeClr val="dk1"/>
                </a:solidFill>
              </a:rPr>
              <a:t>Dr. Ananda Mondal</a:t>
            </a:r>
            <a:endParaRPr sz="1500">
              <a:solidFill>
                <a:schemeClr val="dk1"/>
              </a:solidFill>
            </a:endParaRPr>
          </a:p>
          <a:p>
            <a:pPr marL="0" lvl="0" indent="0" algn="ctr" rtl="0">
              <a:lnSpc>
                <a:spcPct val="100000"/>
              </a:lnSpc>
              <a:spcBef>
                <a:spcPts val="0"/>
              </a:spcBef>
              <a:spcAft>
                <a:spcPts val="0"/>
              </a:spcAft>
              <a:buSzPct val="186666"/>
              <a:buNone/>
            </a:pPr>
            <a:r>
              <a:rPr lang="en-GB" sz="1500" b="1">
                <a:solidFill>
                  <a:schemeClr val="dk1"/>
                </a:solidFill>
              </a:rPr>
              <a:t>Evaluation Committee: </a:t>
            </a:r>
            <a:r>
              <a:rPr lang="en-GB" sz="1500">
                <a:solidFill>
                  <a:schemeClr val="dk1"/>
                </a:solidFill>
              </a:rPr>
              <a:t>Dr. Dongsheng Luo</a:t>
            </a:r>
            <a:endParaRPr sz="1500">
              <a:solidFill>
                <a:schemeClr val="dk1"/>
              </a:solidFill>
            </a:endParaRPr>
          </a:p>
        </p:txBody>
      </p:sp>
      <p:sp>
        <p:nvSpPr>
          <p:cNvPr id="57" name="Google Shape;57;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highlight>
                  <a:schemeClr val="lt1"/>
                </a:highlight>
              </a:rPr>
              <a:t>1</a:t>
            </a:fld>
            <a:endParaRPr>
              <a:highlight>
                <a:schemeClr val="lt1"/>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pic>
        <p:nvPicPr>
          <p:cNvPr id="133" name="Google Shape;133;g2d64c9ac31b_2_17"/>
          <p:cNvPicPr preferRelativeResize="0"/>
          <p:nvPr/>
        </p:nvPicPr>
        <p:blipFill rotWithShape="1">
          <a:blip r:embed="rId3">
            <a:alphaModFix/>
          </a:blip>
          <a:srcRect/>
          <a:stretch/>
        </p:blipFill>
        <p:spPr>
          <a:xfrm>
            <a:off x="-59825" y="0"/>
            <a:ext cx="9144000" cy="5143500"/>
          </a:xfrm>
          <a:prstGeom prst="rect">
            <a:avLst/>
          </a:prstGeom>
          <a:noFill/>
          <a:ln>
            <a:noFill/>
          </a:ln>
        </p:spPr>
      </p:pic>
      <p:sp>
        <p:nvSpPr>
          <p:cNvPr id="134" name="Google Shape;134;g2d64c9ac31b_2_17"/>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111"/>
              <a:buNone/>
            </a:pPr>
            <a:r>
              <a:rPr lang="en-GB" sz="2500"/>
              <a:t>Methodology - Clustering</a:t>
            </a:r>
            <a:endParaRPr sz="2500"/>
          </a:p>
        </p:txBody>
      </p:sp>
      <p:sp>
        <p:nvSpPr>
          <p:cNvPr id="135" name="Google Shape;135;g2d64c9ac31b_2_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10</a:t>
            </a:fld>
            <a:endParaRPr b="1">
              <a:highlight>
                <a:schemeClr val="lt1"/>
              </a:highlight>
            </a:endParaRPr>
          </a:p>
        </p:txBody>
      </p:sp>
      <p:pic>
        <p:nvPicPr>
          <p:cNvPr id="136" name="Google Shape;136;g2d64c9ac31b_2_17"/>
          <p:cNvPicPr preferRelativeResize="0"/>
          <p:nvPr/>
        </p:nvPicPr>
        <p:blipFill>
          <a:blip r:embed="rId4">
            <a:alphaModFix/>
          </a:blip>
          <a:stretch>
            <a:fillRect/>
          </a:stretch>
        </p:blipFill>
        <p:spPr>
          <a:xfrm>
            <a:off x="4504375" y="1145625"/>
            <a:ext cx="4148675" cy="1790701"/>
          </a:xfrm>
          <a:prstGeom prst="rect">
            <a:avLst/>
          </a:prstGeom>
          <a:noFill/>
          <a:ln>
            <a:noFill/>
          </a:ln>
        </p:spPr>
      </p:pic>
      <p:sp>
        <p:nvSpPr>
          <p:cNvPr id="137" name="Google Shape;137;g2d64c9ac31b_2_17"/>
          <p:cNvSpPr txBox="1">
            <a:spLocks noGrp="1"/>
          </p:cNvSpPr>
          <p:nvPr>
            <p:ph type="body" idx="1"/>
          </p:nvPr>
        </p:nvSpPr>
        <p:spPr>
          <a:xfrm>
            <a:off x="570400" y="898700"/>
            <a:ext cx="3837300" cy="325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b="1">
                <a:solidFill>
                  <a:schemeClr val="dk1"/>
                </a:solidFill>
              </a:rPr>
              <a:t>Objective: </a:t>
            </a:r>
            <a:r>
              <a:rPr lang="en-GB" sz="1100">
                <a:solidFill>
                  <a:schemeClr val="dk1"/>
                </a:solidFill>
              </a:rPr>
              <a:t>Identify distinct user activity patterns.</a:t>
            </a:r>
            <a:endParaRPr sz="1100">
              <a:solidFill>
                <a:schemeClr val="dk1"/>
              </a:solidFill>
            </a:endParaRPr>
          </a:p>
          <a:p>
            <a:pPr marL="0" lvl="0" indent="0" algn="l" rtl="0">
              <a:spcBef>
                <a:spcPts val="0"/>
              </a:spcBef>
              <a:spcAft>
                <a:spcPts val="0"/>
              </a:spcAft>
              <a:buNone/>
            </a:pPr>
            <a:endParaRPr sz="1100" b="1">
              <a:solidFill>
                <a:schemeClr val="dk1"/>
              </a:solidFill>
            </a:endParaRPr>
          </a:p>
          <a:p>
            <a:pPr marL="0" lvl="0" indent="0" algn="l" rtl="0">
              <a:spcBef>
                <a:spcPts val="0"/>
              </a:spcBef>
              <a:spcAft>
                <a:spcPts val="0"/>
              </a:spcAft>
              <a:buNone/>
            </a:pPr>
            <a:r>
              <a:rPr lang="en-GB" sz="1100" b="1">
                <a:solidFill>
                  <a:schemeClr val="dk1"/>
                </a:solidFill>
              </a:rPr>
              <a:t>Clustering Approaches:</a:t>
            </a:r>
            <a:endParaRPr sz="1100" b="1">
              <a:solidFill>
                <a:schemeClr val="dk1"/>
              </a:solidFill>
            </a:endParaRPr>
          </a:p>
          <a:p>
            <a:pPr marL="0" lvl="0" indent="0" algn="l" rtl="0">
              <a:spcBef>
                <a:spcPts val="0"/>
              </a:spcBef>
              <a:spcAft>
                <a:spcPts val="0"/>
              </a:spcAft>
              <a:buNone/>
            </a:pPr>
            <a:r>
              <a:rPr lang="en-GB" sz="1100" b="1">
                <a:solidFill>
                  <a:schemeClr val="dk1"/>
                </a:solidFill>
              </a:rPr>
              <a:t>K-Means on All Features:</a:t>
            </a:r>
            <a:endParaRPr sz="1100" b="1">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Applied to full feature set (excluding sleep data).</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Evaluated using Silhouette Score &amp; Inertia.</a:t>
            </a:r>
            <a:endParaRPr sz="1100">
              <a:solidFill>
                <a:schemeClr val="dk1"/>
              </a:solidFill>
            </a:endParaRPr>
          </a:p>
          <a:p>
            <a:pPr marL="0" lvl="0" indent="0" algn="l" rtl="0">
              <a:spcBef>
                <a:spcPts val="0"/>
              </a:spcBef>
              <a:spcAft>
                <a:spcPts val="0"/>
              </a:spcAft>
              <a:buNone/>
            </a:pPr>
            <a:endParaRPr sz="1100" b="1">
              <a:solidFill>
                <a:schemeClr val="dk1"/>
              </a:solidFill>
            </a:endParaRPr>
          </a:p>
          <a:p>
            <a:pPr marL="0" lvl="0" indent="0" algn="l" rtl="0">
              <a:spcBef>
                <a:spcPts val="0"/>
              </a:spcBef>
              <a:spcAft>
                <a:spcPts val="0"/>
              </a:spcAft>
              <a:buNone/>
            </a:pPr>
            <a:r>
              <a:rPr lang="en-GB" sz="1100" b="1">
                <a:solidFill>
                  <a:schemeClr val="dk1"/>
                </a:solidFill>
              </a:rPr>
              <a:t>K-Means on Significant Features</a:t>
            </a:r>
            <a:endParaRPr sz="1100" b="1">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Selected features based on mean differences.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Clustering evaluated with same metrics.</a:t>
            </a:r>
            <a:br>
              <a:rPr lang="en-GB" sz="1100">
                <a:solidFill>
                  <a:schemeClr val="dk1"/>
                </a:solidFill>
              </a:rPr>
            </a:br>
            <a:endParaRPr sz="1300" b="1">
              <a:solidFill>
                <a:schemeClr val="dk1"/>
              </a:solidFill>
            </a:endParaRPr>
          </a:p>
          <a:p>
            <a:pPr marL="457200" lvl="0" indent="0" algn="l" rtl="0">
              <a:lnSpc>
                <a:spcPct val="115000"/>
              </a:lnSpc>
              <a:spcBef>
                <a:spcPts val="0"/>
              </a:spcBef>
              <a:spcAft>
                <a:spcPts val="0"/>
              </a:spcAft>
              <a:buNone/>
            </a:pPr>
            <a:endParaRPr sz="1100">
              <a:solidFill>
                <a:srgbClr val="188038"/>
              </a:solidFill>
              <a:latin typeface="Roboto Mono"/>
              <a:ea typeface="Roboto Mono"/>
              <a:cs typeface="Roboto Mono"/>
              <a:sym typeface="Roboto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g2d5f984d78d_0_446"/>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43" name="Google Shape;143;g2d5f984d78d_0_446"/>
          <p:cNvSpPr txBox="1">
            <a:spLocks noGrp="1"/>
          </p:cNvSpPr>
          <p:nvPr>
            <p:ph type="title"/>
          </p:nvPr>
        </p:nvSpPr>
        <p:spPr>
          <a:xfrm>
            <a:off x="446100" y="1355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111"/>
              <a:buNone/>
            </a:pPr>
            <a:r>
              <a:rPr lang="en-GB" sz="2500"/>
              <a:t>K-Means Clustering on All Features:</a:t>
            </a:r>
            <a:endParaRPr sz="2500"/>
          </a:p>
        </p:txBody>
      </p:sp>
      <p:sp>
        <p:nvSpPr>
          <p:cNvPr id="144" name="Google Shape;144;g2d5f984d78d_0_4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11</a:t>
            </a:fld>
            <a:endParaRPr b="1">
              <a:highlight>
                <a:schemeClr val="lt1"/>
              </a:highlight>
            </a:endParaRPr>
          </a:p>
        </p:txBody>
      </p:sp>
      <p:sp>
        <p:nvSpPr>
          <p:cNvPr id="145" name="Google Shape;145;g2d5f984d78d_0_446"/>
          <p:cNvSpPr txBox="1">
            <a:spLocks noGrp="1"/>
          </p:cNvSpPr>
          <p:nvPr>
            <p:ph type="body" idx="1"/>
          </p:nvPr>
        </p:nvSpPr>
        <p:spPr>
          <a:xfrm>
            <a:off x="518450" y="708200"/>
            <a:ext cx="4123500" cy="35589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GB" sz="1100" b="1">
                <a:solidFill>
                  <a:schemeClr val="dk1"/>
                </a:solidFill>
              </a:rPr>
              <a:t>Objective: </a:t>
            </a:r>
            <a:r>
              <a:rPr lang="en-GB" sz="1100">
                <a:solidFill>
                  <a:schemeClr val="dk1"/>
                </a:solidFill>
              </a:rPr>
              <a:t>Segment users based on activity &amp; physiological metrics to identify patterns.</a:t>
            </a:r>
            <a:endParaRPr sz="1100">
              <a:solidFill>
                <a:schemeClr val="dk1"/>
              </a:solidFill>
            </a:endParaRPr>
          </a:p>
          <a:p>
            <a:pPr marL="0" lvl="0" indent="0" algn="l" rtl="0">
              <a:spcBef>
                <a:spcPts val="1200"/>
              </a:spcBef>
              <a:spcAft>
                <a:spcPts val="0"/>
              </a:spcAft>
              <a:buNone/>
            </a:pPr>
            <a:r>
              <a:rPr lang="en-GB" sz="1100" b="1">
                <a:solidFill>
                  <a:schemeClr val="dk1"/>
                </a:solidFill>
              </a:rPr>
              <a:t>Methodology:</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Ran K-Means 5 times with different seeds &amp; parameters, averaging results.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Applied K-Means with:</a:t>
            </a:r>
            <a:endParaRPr sz="1100">
              <a:solidFill>
                <a:schemeClr val="dk1"/>
              </a:solidFill>
            </a:endParaRPr>
          </a:p>
          <a:p>
            <a:pPr marL="457200" lvl="0" indent="-298450" algn="l" rtl="0">
              <a:spcBef>
                <a:spcPts val="0"/>
              </a:spcBef>
              <a:spcAft>
                <a:spcPts val="0"/>
              </a:spcAft>
              <a:buClr>
                <a:schemeClr val="dk1"/>
              </a:buClr>
              <a:buSzPts val="1100"/>
              <a:buChar char="●"/>
            </a:pPr>
            <a:r>
              <a:rPr lang="en-GB" sz="1100" b="1">
                <a:solidFill>
                  <a:schemeClr val="dk1"/>
                </a:solidFill>
              </a:rPr>
              <a:t>Initialization:</a:t>
            </a:r>
            <a:r>
              <a:rPr lang="en-GB" sz="1100">
                <a:solidFill>
                  <a:schemeClr val="dk1"/>
                </a:solidFill>
              </a:rPr>
              <a:t> 'k-means++'</a:t>
            </a:r>
            <a:endParaRPr sz="1100">
              <a:solidFill>
                <a:schemeClr val="dk1"/>
              </a:solidFill>
            </a:endParaRPr>
          </a:p>
          <a:p>
            <a:pPr marL="457200" lvl="0" indent="-298450" algn="l" rtl="0">
              <a:spcBef>
                <a:spcPts val="0"/>
              </a:spcBef>
              <a:spcAft>
                <a:spcPts val="0"/>
              </a:spcAft>
              <a:buClr>
                <a:schemeClr val="dk1"/>
              </a:buClr>
              <a:buSzPts val="1100"/>
              <a:buChar char="●"/>
            </a:pPr>
            <a:r>
              <a:rPr lang="en-GB" sz="1100" b="1">
                <a:solidFill>
                  <a:schemeClr val="dk1"/>
                </a:solidFill>
              </a:rPr>
              <a:t>Clusters (k): </a:t>
            </a:r>
            <a:r>
              <a:rPr lang="en-GB" sz="1100">
                <a:solidFill>
                  <a:schemeClr val="dk1"/>
                </a:solidFill>
              </a:rPr>
              <a:t>2</a:t>
            </a:r>
            <a:endParaRPr sz="1100">
              <a:solidFill>
                <a:schemeClr val="dk1"/>
              </a:solidFill>
            </a:endParaRPr>
          </a:p>
          <a:p>
            <a:pPr marL="457200" lvl="0" indent="-298450" algn="l" rtl="0">
              <a:spcBef>
                <a:spcPts val="0"/>
              </a:spcBef>
              <a:spcAft>
                <a:spcPts val="0"/>
              </a:spcAft>
              <a:buClr>
                <a:schemeClr val="dk1"/>
              </a:buClr>
              <a:buSzPts val="1100"/>
              <a:buChar char="●"/>
            </a:pPr>
            <a:r>
              <a:rPr lang="en-GB" sz="1100" b="1">
                <a:solidFill>
                  <a:schemeClr val="dk1"/>
                </a:solidFill>
              </a:rPr>
              <a:t>n_init: </a:t>
            </a:r>
            <a:r>
              <a:rPr lang="en-GB" sz="1100">
                <a:solidFill>
                  <a:schemeClr val="dk1"/>
                </a:solidFill>
              </a:rPr>
              <a:t>10</a:t>
            </a:r>
            <a:endParaRPr sz="1100">
              <a:solidFill>
                <a:schemeClr val="dk1"/>
              </a:solidFill>
            </a:endParaRPr>
          </a:p>
          <a:p>
            <a:pPr marL="457200" lvl="0" indent="-298450" algn="l" rtl="0">
              <a:spcBef>
                <a:spcPts val="0"/>
              </a:spcBef>
              <a:spcAft>
                <a:spcPts val="0"/>
              </a:spcAft>
              <a:buClr>
                <a:schemeClr val="dk1"/>
              </a:buClr>
              <a:buSzPts val="1100"/>
              <a:buChar char="●"/>
            </a:pPr>
            <a:r>
              <a:rPr lang="en-GB" sz="1100" b="1">
                <a:solidFill>
                  <a:schemeClr val="dk1"/>
                </a:solidFill>
              </a:rPr>
              <a:t>Random State: </a:t>
            </a:r>
            <a:r>
              <a:rPr lang="en-GB" sz="1100">
                <a:solidFill>
                  <a:schemeClr val="dk1"/>
                </a:solidFill>
              </a:rPr>
              <a:t>100</a:t>
            </a:r>
            <a:endParaRPr sz="1100">
              <a:solidFill>
                <a:schemeClr val="dk1"/>
              </a:solidFill>
            </a:endParaRPr>
          </a:p>
          <a:p>
            <a:pPr marL="0" lvl="0" indent="0" algn="l" rtl="0">
              <a:spcBef>
                <a:spcPts val="1200"/>
              </a:spcBef>
              <a:spcAft>
                <a:spcPts val="0"/>
              </a:spcAft>
              <a:buClr>
                <a:schemeClr val="dk1"/>
              </a:buClr>
              <a:buSzPts val="1100"/>
              <a:buFont typeface="Arial"/>
              <a:buNone/>
            </a:pPr>
            <a:r>
              <a:rPr lang="en-GB" sz="1100" b="1">
                <a:solidFill>
                  <a:schemeClr val="dk1"/>
                </a:solidFill>
              </a:rPr>
              <a:t>Evaluation Metric:</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Silhouette Score: 0.2464</a:t>
            </a:r>
            <a:endParaRPr sz="1100">
              <a:solidFill>
                <a:schemeClr val="dk1"/>
              </a:solidFill>
            </a:endParaRPr>
          </a:p>
          <a:p>
            <a:pPr marL="0" lvl="0" indent="0" algn="l" rtl="0">
              <a:spcBef>
                <a:spcPts val="1200"/>
              </a:spcBef>
              <a:spcAft>
                <a:spcPts val="1200"/>
              </a:spcAft>
              <a:buNone/>
            </a:pPr>
            <a:endParaRPr sz="1100">
              <a:solidFill>
                <a:schemeClr val="dk1"/>
              </a:solidFill>
            </a:endParaRPr>
          </a:p>
        </p:txBody>
      </p:sp>
      <p:pic>
        <p:nvPicPr>
          <p:cNvPr id="146" name="Google Shape;146;g2d5f984d78d_0_446"/>
          <p:cNvPicPr preferRelativeResize="0"/>
          <p:nvPr/>
        </p:nvPicPr>
        <p:blipFill>
          <a:blip r:embed="rId4">
            <a:alphaModFix/>
          </a:blip>
          <a:stretch>
            <a:fillRect/>
          </a:stretch>
        </p:blipFill>
        <p:spPr>
          <a:xfrm>
            <a:off x="4732375" y="891888"/>
            <a:ext cx="3931251" cy="3060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g2d5f984d78d_0_521"/>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52" name="Google Shape;152;g2d5f984d78d_0_521"/>
          <p:cNvSpPr txBox="1">
            <a:spLocks noGrp="1"/>
          </p:cNvSpPr>
          <p:nvPr>
            <p:ph type="title"/>
          </p:nvPr>
        </p:nvSpPr>
        <p:spPr>
          <a:xfrm>
            <a:off x="446100" y="135500"/>
            <a:ext cx="82518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111"/>
              <a:buNone/>
            </a:pPr>
            <a:r>
              <a:rPr lang="en-GB" sz="2000"/>
              <a:t>Means Clustering on Selected Significant Features</a:t>
            </a:r>
            <a:endParaRPr sz="2000"/>
          </a:p>
          <a:p>
            <a:pPr marL="0" lvl="0" indent="0" algn="l" rtl="0">
              <a:lnSpc>
                <a:spcPct val="100000"/>
              </a:lnSpc>
              <a:spcBef>
                <a:spcPts val="0"/>
              </a:spcBef>
              <a:spcAft>
                <a:spcPts val="0"/>
              </a:spcAft>
              <a:buSzPts val="3111"/>
              <a:buNone/>
            </a:pPr>
            <a:endParaRPr sz="2500"/>
          </a:p>
        </p:txBody>
      </p:sp>
      <p:sp>
        <p:nvSpPr>
          <p:cNvPr id="153" name="Google Shape;153;g2d5f984d78d_0_5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12</a:t>
            </a:fld>
            <a:endParaRPr b="1">
              <a:highlight>
                <a:schemeClr val="lt1"/>
              </a:highlight>
            </a:endParaRPr>
          </a:p>
        </p:txBody>
      </p:sp>
      <p:pic>
        <p:nvPicPr>
          <p:cNvPr id="154" name="Google Shape;154;g2d5f984d78d_0_521"/>
          <p:cNvPicPr preferRelativeResize="0"/>
          <p:nvPr/>
        </p:nvPicPr>
        <p:blipFill>
          <a:blip r:embed="rId4">
            <a:alphaModFix/>
          </a:blip>
          <a:stretch>
            <a:fillRect/>
          </a:stretch>
        </p:blipFill>
        <p:spPr>
          <a:xfrm>
            <a:off x="3097825" y="631988"/>
            <a:ext cx="5492073" cy="2722950"/>
          </a:xfrm>
          <a:prstGeom prst="rect">
            <a:avLst/>
          </a:prstGeom>
          <a:noFill/>
          <a:ln>
            <a:noFill/>
          </a:ln>
        </p:spPr>
      </p:pic>
      <p:sp>
        <p:nvSpPr>
          <p:cNvPr id="155" name="Google Shape;155;g2d5f984d78d_0_521"/>
          <p:cNvSpPr txBox="1"/>
          <p:nvPr/>
        </p:nvSpPr>
        <p:spPr>
          <a:xfrm>
            <a:off x="142050" y="760525"/>
            <a:ext cx="2841000" cy="234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b="1">
                <a:solidFill>
                  <a:schemeClr val="dk1"/>
                </a:solidFill>
              </a:rPr>
              <a:t>Feature Selection Process</a:t>
            </a:r>
            <a:r>
              <a:rPr lang="en-GB" sz="1100">
                <a:solidFill>
                  <a:schemeClr val="dk1"/>
                </a:solidFill>
              </a:rPr>
              <a:t>:</a:t>
            </a:r>
            <a:endParaRPr sz="1100">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sz="1100">
                <a:solidFill>
                  <a:schemeClr val="dk1"/>
                </a:solidFill>
              </a:rPr>
              <a:t>Excluded features with minimal differences between clusters (red).</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a:solidFill>
                  <a:schemeClr val="dk1"/>
                </a:solidFill>
              </a:rPr>
              <a:t>Retained features with significant inter-cluster differences (blue &amp; green).</a:t>
            </a:r>
            <a:endParaRPr sz="1100">
              <a:solidFill>
                <a:schemeClr val="dk1"/>
              </a:solidFill>
            </a:endParaRPr>
          </a:p>
          <a:p>
            <a:pPr marL="0" lvl="0" indent="0" algn="l" rtl="0">
              <a:lnSpc>
                <a:spcPct val="115000"/>
              </a:lnSpc>
              <a:spcBef>
                <a:spcPts val="1200"/>
              </a:spcBef>
              <a:spcAft>
                <a:spcPts val="0"/>
              </a:spcAft>
              <a:buNone/>
            </a:pPr>
            <a:r>
              <a:rPr lang="en-GB" sz="1100" b="1">
                <a:solidFill>
                  <a:schemeClr val="dk1"/>
                </a:solidFill>
              </a:rPr>
              <a:t>Outcome</a:t>
            </a:r>
            <a:r>
              <a:rPr lang="en-GB" sz="1100">
                <a:solidFill>
                  <a:schemeClr val="dk1"/>
                </a:solidFill>
              </a:rPr>
              <a:t>:</a:t>
            </a:r>
            <a:endParaRPr sz="1100">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sz="1100">
                <a:solidFill>
                  <a:schemeClr val="dk1"/>
                </a:solidFill>
              </a:rPr>
              <a:t>Refined clustering by removing noise and focusing on key metrics.</a:t>
            </a:r>
            <a:endParaRPr sz="1100">
              <a:solidFill>
                <a:schemeClr val="dk1"/>
              </a:solidFill>
            </a:endParaRPr>
          </a:p>
        </p:txBody>
      </p:sp>
      <p:pic>
        <p:nvPicPr>
          <p:cNvPr id="156" name="Google Shape;156;g2d5f984d78d_0_521"/>
          <p:cNvPicPr preferRelativeResize="0"/>
          <p:nvPr/>
        </p:nvPicPr>
        <p:blipFill>
          <a:blip r:embed="rId5">
            <a:alphaModFix/>
          </a:blip>
          <a:stretch>
            <a:fillRect/>
          </a:stretch>
        </p:blipFill>
        <p:spPr>
          <a:xfrm>
            <a:off x="3505176" y="3146375"/>
            <a:ext cx="4822576" cy="1162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g2d5f984d78d_0_438"/>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62" name="Google Shape;162;g2d5f984d78d_0_438"/>
          <p:cNvSpPr txBox="1">
            <a:spLocks noGrp="1"/>
          </p:cNvSpPr>
          <p:nvPr>
            <p:ph type="title"/>
          </p:nvPr>
        </p:nvSpPr>
        <p:spPr>
          <a:xfrm>
            <a:off x="446100" y="135500"/>
            <a:ext cx="8251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3111"/>
              <a:buFont typeface="Arial"/>
              <a:buNone/>
            </a:pPr>
            <a:r>
              <a:rPr lang="en-GB" sz="2000"/>
              <a:t>Methodology - K-Means Clustering on Selected Significant Features</a:t>
            </a:r>
            <a:endParaRPr sz="2000" b="1"/>
          </a:p>
          <a:p>
            <a:pPr marL="0" lvl="0" indent="0" algn="l" rtl="0">
              <a:lnSpc>
                <a:spcPct val="100000"/>
              </a:lnSpc>
              <a:spcBef>
                <a:spcPts val="0"/>
              </a:spcBef>
              <a:spcAft>
                <a:spcPts val="0"/>
              </a:spcAft>
              <a:buSzPts val="3111"/>
              <a:buNone/>
            </a:pPr>
            <a:endParaRPr sz="2500"/>
          </a:p>
        </p:txBody>
      </p:sp>
      <p:sp>
        <p:nvSpPr>
          <p:cNvPr id="163" name="Google Shape;163;g2d5f984d78d_0_4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13</a:t>
            </a:fld>
            <a:endParaRPr b="1">
              <a:highlight>
                <a:schemeClr val="lt1"/>
              </a:highlight>
            </a:endParaRPr>
          </a:p>
        </p:txBody>
      </p:sp>
      <p:sp>
        <p:nvSpPr>
          <p:cNvPr id="164" name="Google Shape;164;g2d5f984d78d_0_438"/>
          <p:cNvSpPr txBox="1">
            <a:spLocks noGrp="1"/>
          </p:cNvSpPr>
          <p:nvPr>
            <p:ph type="body" idx="1"/>
          </p:nvPr>
        </p:nvSpPr>
        <p:spPr>
          <a:xfrm>
            <a:off x="446100" y="708200"/>
            <a:ext cx="4428300" cy="36606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GB" sz="1100" b="1">
                <a:solidFill>
                  <a:schemeClr val="dk1"/>
                </a:solidFill>
              </a:rPr>
              <a:t>Objective: </a:t>
            </a:r>
            <a:r>
              <a:rPr lang="en-GB" sz="1100">
                <a:solidFill>
                  <a:schemeClr val="dk1"/>
                </a:solidFill>
              </a:rPr>
              <a:t>Segment users based on selected features to identify distinct patterns.</a:t>
            </a:r>
            <a:endParaRPr sz="1100">
              <a:solidFill>
                <a:schemeClr val="dk1"/>
              </a:solidFill>
            </a:endParaRPr>
          </a:p>
          <a:p>
            <a:pPr marL="0" lvl="0" indent="0" algn="l" rtl="0">
              <a:spcBef>
                <a:spcPts val="1200"/>
              </a:spcBef>
              <a:spcAft>
                <a:spcPts val="0"/>
              </a:spcAft>
              <a:buNone/>
            </a:pPr>
            <a:r>
              <a:rPr lang="en-GB" sz="1100" b="1">
                <a:solidFill>
                  <a:schemeClr val="dk1"/>
                </a:solidFill>
              </a:rPr>
              <a:t>Methodology:</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Applied K-Means clustering on selected features, comparing mean &amp; standard deviation across clusters.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Parameters:</a:t>
            </a:r>
            <a:endParaRPr sz="1100">
              <a:solidFill>
                <a:schemeClr val="dk1"/>
              </a:solidFill>
            </a:endParaRPr>
          </a:p>
          <a:p>
            <a:pPr marL="914400" lvl="1" indent="-298450" algn="l" rtl="0">
              <a:spcBef>
                <a:spcPts val="0"/>
              </a:spcBef>
              <a:spcAft>
                <a:spcPts val="0"/>
              </a:spcAft>
              <a:buClr>
                <a:schemeClr val="dk1"/>
              </a:buClr>
              <a:buSzPts val="1100"/>
              <a:buChar char="○"/>
            </a:pPr>
            <a:r>
              <a:rPr lang="en-GB" sz="1100">
                <a:solidFill>
                  <a:schemeClr val="dk1"/>
                </a:solidFill>
              </a:rPr>
              <a:t>Initialization: 'k-means++'</a:t>
            </a:r>
            <a:endParaRPr sz="1100">
              <a:solidFill>
                <a:schemeClr val="dk1"/>
              </a:solidFill>
            </a:endParaRPr>
          </a:p>
          <a:p>
            <a:pPr marL="914400" lvl="1" indent="-298450" algn="l" rtl="0">
              <a:spcBef>
                <a:spcPts val="0"/>
              </a:spcBef>
              <a:spcAft>
                <a:spcPts val="0"/>
              </a:spcAft>
              <a:buClr>
                <a:schemeClr val="dk1"/>
              </a:buClr>
              <a:buSzPts val="1100"/>
              <a:buChar char="○"/>
            </a:pPr>
            <a:r>
              <a:rPr lang="en-GB" sz="1100">
                <a:solidFill>
                  <a:schemeClr val="dk1"/>
                </a:solidFill>
              </a:rPr>
              <a:t>Clusters (k): 2</a:t>
            </a:r>
            <a:endParaRPr sz="1100">
              <a:solidFill>
                <a:schemeClr val="dk1"/>
              </a:solidFill>
            </a:endParaRPr>
          </a:p>
          <a:p>
            <a:pPr marL="914400" lvl="1" indent="-298450" algn="l" rtl="0">
              <a:spcBef>
                <a:spcPts val="0"/>
              </a:spcBef>
              <a:spcAft>
                <a:spcPts val="0"/>
              </a:spcAft>
              <a:buClr>
                <a:schemeClr val="dk1"/>
              </a:buClr>
              <a:buSzPts val="1100"/>
              <a:buChar char="○"/>
            </a:pPr>
            <a:r>
              <a:rPr lang="en-GB" sz="1100">
                <a:solidFill>
                  <a:schemeClr val="dk1"/>
                </a:solidFill>
              </a:rPr>
              <a:t>n_init: 10</a:t>
            </a:r>
            <a:endParaRPr sz="1100">
              <a:solidFill>
                <a:schemeClr val="dk1"/>
              </a:solidFill>
            </a:endParaRPr>
          </a:p>
          <a:p>
            <a:pPr marL="914400" lvl="1" indent="-298450" algn="l" rtl="0">
              <a:spcBef>
                <a:spcPts val="0"/>
              </a:spcBef>
              <a:spcAft>
                <a:spcPts val="0"/>
              </a:spcAft>
              <a:buClr>
                <a:schemeClr val="dk1"/>
              </a:buClr>
              <a:buSzPts val="1100"/>
              <a:buChar char="○"/>
            </a:pPr>
            <a:r>
              <a:rPr lang="en-GB" sz="1100">
                <a:solidFill>
                  <a:schemeClr val="dk1"/>
                </a:solidFill>
              </a:rPr>
              <a:t>Random State: 100</a:t>
            </a:r>
            <a:endParaRPr sz="1100">
              <a:solidFill>
                <a:schemeClr val="dk1"/>
              </a:solidFill>
            </a:endParaRPr>
          </a:p>
          <a:p>
            <a:pPr marL="0" lvl="0" indent="0" algn="l" rtl="0">
              <a:spcBef>
                <a:spcPts val="1200"/>
              </a:spcBef>
              <a:spcAft>
                <a:spcPts val="0"/>
              </a:spcAft>
              <a:buNone/>
            </a:pPr>
            <a:r>
              <a:rPr lang="en-GB" sz="1100" b="1">
                <a:solidFill>
                  <a:schemeClr val="dk1"/>
                </a:solidFill>
              </a:rPr>
              <a:t>Silhouette Score</a:t>
            </a:r>
            <a:r>
              <a:rPr lang="en-GB" sz="1100">
                <a:solidFill>
                  <a:schemeClr val="dk1"/>
                </a:solidFill>
              </a:rPr>
              <a:t>: </a:t>
            </a:r>
            <a:r>
              <a:rPr lang="en-GB" sz="1100" b="1">
                <a:solidFill>
                  <a:schemeClr val="dk1"/>
                </a:solidFill>
              </a:rPr>
              <a:t>0.33</a:t>
            </a:r>
            <a:r>
              <a:rPr lang="en-GB" sz="1100">
                <a:solidFill>
                  <a:schemeClr val="dk1"/>
                </a:solidFill>
              </a:rPr>
              <a:t> (better than </a:t>
            </a:r>
            <a:r>
              <a:rPr lang="en-GB" sz="1100" b="1">
                <a:solidFill>
                  <a:schemeClr val="dk1"/>
                </a:solidFill>
              </a:rPr>
              <a:t>0.246</a:t>
            </a:r>
            <a:r>
              <a:rPr lang="en-GB" sz="1100">
                <a:solidFill>
                  <a:schemeClr val="dk1"/>
                </a:solidFill>
              </a:rPr>
              <a:t> from the "All Features" approach).</a:t>
            </a:r>
            <a:endParaRPr sz="1100">
              <a:solidFill>
                <a:schemeClr val="dk1"/>
              </a:solidFill>
            </a:endParaRPr>
          </a:p>
          <a:p>
            <a:pPr marL="0" lvl="0" indent="0" algn="l" rtl="0">
              <a:spcBef>
                <a:spcPts val="1200"/>
              </a:spcBef>
              <a:spcAft>
                <a:spcPts val="0"/>
              </a:spcAft>
              <a:buNone/>
            </a:pPr>
            <a:r>
              <a:rPr lang="en-GB" sz="1100" b="1">
                <a:solidFill>
                  <a:schemeClr val="dk1"/>
                </a:solidFill>
              </a:rPr>
              <a:t>Key Improvement:</a:t>
            </a:r>
            <a:r>
              <a:rPr lang="en-GB" sz="1100">
                <a:solidFill>
                  <a:schemeClr val="dk1"/>
                </a:solidFill>
              </a:rPr>
              <a:t> Feature selection improved cluster definition, as seen in the higher Silhouette Score.</a:t>
            </a: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1200"/>
              </a:spcAft>
              <a:buNone/>
            </a:pPr>
            <a:endParaRPr sz="1100" b="1">
              <a:solidFill>
                <a:schemeClr val="dk1"/>
              </a:solidFill>
            </a:endParaRPr>
          </a:p>
        </p:txBody>
      </p:sp>
      <p:pic>
        <p:nvPicPr>
          <p:cNvPr id="165" name="Google Shape;165;g2d5f984d78d_0_438"/>
          <p:cNvPicPr preferRelativeResize="0"/>
          <p:nvPr/>
        </p:nvPicPr>
        <p:blipFill>
          <a:blip r:embed="rId4">
            <a:alphaModFix/>
          </a:blip>
          <a:stretch>
            <a:fillRect/>
          </a:stretch>
        </p:blipFill>
        <p:spPr>
          <a:xfrm>
            <a:off x="4979050" y="931751"/>
            <a:ext cx="3839400" cy="2989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g2d5f984d78d_0_247"/>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71" name="Google Shape;171;g2d5f984d78d_0_247"/>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3111"/>
              <a:buNone/>
            </a:pPr>
            <a:r>
              <a:rPr lang="en-GB" sz="2500"/>
              <a:t>Comparison of Clustering Approaches</a:t>
            </a:r>
            <a:endParaRPr sz="2500"/>
          </a:p>
        </p:txBody>
      </p:sp>
      <p:sp>
        <p:nvSpPr>
          <p:cNvPr id="172" name="Google Shape;172;g2d5f984d78d_0_2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14</a:t>
            </a:fld>
            <a:endParaRPr b="1">
              <a:highlight>
                <a:schemeClr val="lt1"/>
              </a:highlight>
            </a:endParaRPr>
          </a:p>
        </p:txBody>
      </p:sp>
      <p:sp>
        <p:nvSpPr>
          <p:cNvPr id="173" name="Google Shape;173;g2d5f984d78d_0_247"/>
          <p:cNvSpPr txBox="1">
            <a:spLocks noGrp="1"/>
          </p:cNvSpPr>
          <p:nvPr>
            <p:ph type="body" idx="1"/>
          </p:nvPr>
        </p:nvSpPr>
        <p:spPr>
          <a:xfrm>
            <a:off x="1325400" y="2571750"/>
            <a:ext cx="6360000" cy="14487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GB" sz="1100" b="1" i="1">
                <a:solidFill>
                  <a:schemeClr val="dk1"/>
                </a:solidFill>
              </a:rPr>
              <a:t>Silhouette Score: </a:t>
            </a:r>
            <a:r>
              <a:rPr lang="en-GB" sz="1100" i="1">
                <a:solidFill>
                  <a:schemeClr val="dk1"/>
                </a:solidFill>
              </a:rPr>
              <a:t>Measures how similar an object is to its own cluster compared to other clusters.</a:t>
            </a:r>
            <a:endParaRPr sz="1100" i="1">
              <a:solidFill>
                <a:schemeClr val="dk1"/>
              </a:solidFill>
            </a:endParaRPr>
          </a:p>
          <a:p>
            <a:pPr marL="0" lvl="0" indent="0" algn="l" rtl="0">
              <a:spcBef>
                <a:spcPts val="1200"/>
              </a:spcBef>
              <a:spcAft>
                <a:spcPts val="0"/>
              </a:spcAft>
              <a:buClr>
                <a:schemeClr val="dk1"/>
              </a:buClr>
              <a:buSzPts val="1100"/>
              <a:buFont typeface="Arial"/>
              <a:buNone/>
            </a:pPr>
            <a:r>
              <a:rPr lang="en-GB" sz="1100" b="1" i="1">
                <a:solidFill>
                  <a:schemeClr val="dk1"/>
                </a:solidFill>
              </a:rPr>
              <a:t>Inertia: </a:t>
            </a:r>
            <a:r>
              <a:rPr lang="en-GB" sz="1100" i="1">
                <a:solidFill>
                  <a:schemeClr val="dk1"/>
                </a:solidFill>
              </a:rPr>
              <a:t>Represents the sum of squared distances of samples to their closest cluster center.</a:t>
            </a:r>
            <a:endParaRPr i="1"/>
          </a:p>
        </p:txBody>
      </p:sp>
      <p:sp>
        <p:nvSpPr>
          <p:cNvPr id="174" name="Google Shape;174;g2d5f984d78d_0_247"/>
          <p:cNvSpPr txBox="1"/>
          <p:nvPr/>
        </p:nvSpPr>
        <p:spPr>
          <a:xfrm>
            <a:off x="181950" y="4324525"/>
            <a:ext cx="3043800" cy="338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GB" sz="1000" i="1">
                <a:solidFill>
                  <a:schemeClr val="lt1"/>
                </a:solidFill>
              </a:rPr>
              <a:t>Table</a:t>
            </a:r>
            <a:r>
              <a:rPr lang="en-GB" sz="1000">
                <a:solidFill>
                  <a:schemeClr val="lt1"/>
                </a:solidFill>
              </a:rPr>
              <a:t>: Comparison table K-means approaches</a:t>
            </a:r>
            <a:endParaRPr sz="1000">
              <a:solidFill>
                <a:schemeClr val="lt1"/>
              </a:solidFill>
            </a:endParaRPr>
          </a:p>
        </p:txBody>
      </p:sp>
      <p:pic>
        <p:nvPicPr>
          <p:cNvPr id="175" name="Google Shape;175;g2d5f984d78d_0_247"/>
          <p:cNvPicPr preferRelativeResize="0"/>
          <p:nvPr/>
        </p:nvPicPr>
        <p:blipFill>
          <a:blip r:embed="rId4">
            <a:alphaModFix/>
          </a:blip>
          <a:stretch>
            <a:fillRect/>
          </a:stretch>
        </p:blipFill>
        <p:spPr>
          <a:xfrm>
            <a:off x="1476325" y="1122925"/>
            <a:ext cx="5742800" cy="14488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g2d5f984d78d_0_263"/>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81" name="Google Shape;181;g2d5f984d78d_0_263"/>
          <p:cNvSpPr txBox="1">
            <a:spLocks noGrp="1"/>
          </p:cNvSpPr>
          <p:nvPr>
            <p:ph type="title"/>
          </p:nvPr>
        </p:nvSpPr>
        <p:spPr>
          <a:xfrm>
            <a:off x="446250" y="199000"/>
            <a:ext cx="85749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3111"/>
              <a:buNone/>
            </a:pPr>
            <a:r>
              <a:rPr lang="en-GB" sz="2500"/>
              <a:t>Visualization of Clusters</a:t>
            </a:r>
            <a:endParaRPr sz="2500"/>
          </a:p>
        </p:txBody>
      </p:sp>
      <p:sp>
        <p:nvSpPr>
          <p:cNvPr id="182" name="Google Shape;182;g2d5f984d78d_0_26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15</a:t>
            </a:fld>
            <a:endParaRPr b="1">
              <a:highlight>
                <a:schemeClr val="lt1"/>
              </a:highlight>
            </a:endParaRPr>
          </a:p>
        </p:txBody>
      </p:sp>
      <p:pic>
        <p:nvPicPr>
          <p:cNvPr id="183" name="Google Shape;183;g2d5f984d78d_0_263"/>
          <p:cNvPicPr preferRelativeResize="0"/>
          <p:nvPr/>
        </p:nvPicPr>
        <p:blipFill>
          <a:blip r:embed="rId4">
            <a:alphaModFix/>
          </a:blip>
          <a:stretch>
            <a:fillRect/>
          </a:stretch>
        </p:blipFill>
        <p:spPr>
          <a:xfrm>
            <a:off x="4727550" y="1172009"/>
            <a:ext cx="3744900" cy="3184091"/>
          </a:xfrm>
          <a:prstGeom prst="rect">
            <a:avLst/>
          </a:prstGeom>
          <a:noFill/>
          <a:ln>
            <a:noFill/>
          </a:ln>
        </p:spPr>
      </p:pic>
      <p:sp>
        <p:nvSpPr>
          <p:cNvPr id="184" name="Google Shape;184;g2d5f984d78d_0_263"/>
          <p:cNvSpPr txBox="1"/>
          <p:nvPr/>
        </p:nvSpPr>
        <p:spPr>
          <a:xfrm>
            <a:off x="674700" y="4356100"/>
            <a:ext cx="3000000" cy="323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Clr>
                <a:schemeClr val="dk1"/>
              </a:buClr>
              <a:buSzPts val="1100"/>
              <a:buFont typeface="Arial"/>
              <a:buNone/>
            </a:pPr>
            <a:r>
              <a:rPr lang="en-GB" sz="900">
                <a:solidFill>
                  <a:schemeClr val="lt1"/>
                </a:solidFill>
              </a:rPr>
              <a:t>Visual 15.1: :K-Means Clustering on All Features</a:t>
            </a:r>
            <a:endParaRPr sz="900">
              <a:solidFill>
                <a:schemeClr val="lt1"/>
              </a:solidFill>
            </a:endParaRPr>
          </a:p>
        </p:txBody>
      </p:sp>
      <p:pic>
        <p:nvPicPr>
          <p:cNvPr id="185" name="Google Shape;185;g2d5f984d78d_0_263"/>
          <p:cNvPicPr preferRelativeResize="0"/>
          <p:nvPr/>
        </p:nvPicPr>
        <p:blipFill>
          <a:blip r:embed="rId5">
            <a:alphaModFix/>
          </a:blip>
          <a:stretch>
            <a:fillRect/>
          </a:stretch>
        </p:blipFill>
        <p:spPr>
          <a:xfrm>
            <a:off x="634625" y="1190850"/>
            <a:ext cx="3744900" cy="3184100"/>
          </a:xfrm>
          <a:prstGeom prst="rect">
            <a:avLst/>
          </a:prstGeom>
          <a:noFill/>
          <a:ln>
            <a:noFill/>
          </a:ln>
        </p:spPr>
      </p:pic>
      <p:sp>
        <p:nvSpPr>
          <p:cNvPr id="186" name="Google Shape;186;g2d5f984d78d_0_263"/>
          <p:cNvSpPr txBox="1"/>
          <p:nvPr/>
        </p:nvSpPr>
        <p:spPr>
          <a:xfrm>
            <a:off x="5207000" y="4356100"/>
            <a:ext cx="3535500" cy="323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Clr>
                <a:schemeClr val="dk1"/>
              </a:buClr>
              <a:buSzPts val="1100"/>
              <a:buFont typeface="Arial"/>
              <a:buNone/>
            </a:pPr>
            <a:r>
              <a:rPr lang="en-GB" sz="900">
                <a:solidFill>
                  <a:schemeClr val="lt1"/>
                </a:solidFill>
              </a:rPr>
              <a:t>Visual 15.2: K-Means Clustering on Selected Significant Features</a:t>
            </a:r>
            <a:endParaRPr sz="8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g2d5f984d78d_0_505"/>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92" name="Google Shape;192;g2d5f984d78d_0_505"/>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15000"/>
              </a:lnSpc>
              <a:spcBef>
                <a:spcPts val="1200"/>
              </a:spcBef>
              <a:spcAft>
                <a:spcPts val="1200"/>
              </a:spcAft>
              <a:buSzPts val="1100"/>
              <a:buNone/>
            </a:pPr>
            <a:r>
              <a:rPr lang="en-GB" sz="2500" dirty="0"/>
              <a:t>Insights: Clustering Validates </a:t>
            </a:r>
            <a:r>
              <a:rPr lang="en-GB" sz="2500" dirty="0" err="1"/>
              <a:t>Behavioral</a:t>
            </a:r>
            <a:r>
              <a:rPr lang="en-GB" sz="2500" dirty="0"/>
              <a:t> Segmentation</a:t>
            </a:r>
            <a:endParaRPr sz="2500" dirty="0"/>
          </a:p>
        </p:txBody>
      </p:sp>
      <p:sp>
        <p:nvSpPr>
          <p:cNvPr id="193" name="Google Shape;193;g2d5f984d78d_0_50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16</a:t>
            </a:fld>
            <a:endParaRPr b="1">
              <a:highlight>
                <a:schemeClr val="lt1"/>
              </a:highlight>
            </a:endParaRPr>
          </a:p>
        </p:txBody>
      </p:sp>
      <p:sp>
        <p:nvSpPr>
          <p:cNvPr id="194" name="Google Shape;194;g2d5f984d78d_0_505"/>
          <p:cNvSpPr txBox="1">
            <a:spLocks noGrp="1"/>
          </p:cNvSpPr>
          <p:nvPr>
            <p:ph type="body" idx="1"/>
          </p:nvPr>
        </p:nvSpPr>
        <p:spPr>
          <a:xfrm>
            <a:off x="740675" y="898700"/>
            <a:ext cx="7782300" cy="2827500"/>
          </a:xfrm>
          <a:prstGeom prst="rect">
            <a:avLst/>
          </a:prstGeom>
          <a:noFill/>
          <a:ln>
            <a:noFill/>
          </a:ln>
        </p:spPr>
        <p:txBody>
          <a:bodyPr spcFirstLastPara="1" wrap="square" lIns="91425" tIns="91425" rIns="91425" bIns="91425" anchor="t" anchorCtr="0">
            <a:noAutofit/>
          </a:bodyPr>
          <a:lstStyle/>
          <a:p>
            <a:pPr marL="457200" lvl="0" indent="-298450" algn="l" rtl="0">
              <a:spcBef>
                <a:spcPts val="1200"/>
              </a:spcBef>
              <a:spcAft>
                <a:spcPts val="0"/>
              </a:spcAft>
              <a:buClr>
                <a:schemeClr val="dk1"/>
              </a:buClr>
              <a:buSzPts val="1100"/>
              <a:buChar char="●"/>
            </a:pPr>
            <a:r>
              <a:rPr lang="en-GB" sz="1100" b="1" dirty="0">
                <a:solidFill>
                  <a:schemeClr val="dk1"/>
                </a:solidFill>
              </a:rPr>
              <a:t>Distinct User Groups Identified:</a:t>
            </a:r>
            <a:endParaRPr sz="1100" b="1" dirty="0">
              <a:solidFill>
                <a:schemeClr val="dk1"/>
              </a:solidFill>
            </a:endParaRPr>
          </a:p>
          <a:p>
            <a:pPr marL="914400" lvl="1" indent="-298450" algn="l" rtl="0">
              <a:spcBef>
                <a:spcPts val="0"/>
              </a:spcBef>
              <a:spcAft>
                <a:spcPts val="0"/>
              </a:spcAft>
              <a:buClr>
                <a:schemeClr val="dk1"/>
              </a:buClr>
              <a:buSzPts val="1100"/>
              <a:buChar char="○"/>
            </a:pPr>
            <a:r>
              <a:rPr lang="en-GB" sz="1100" b="1" dirty="0">
                <a:solidFill>
                  <a:schemeClr val="dk1"/>
                </a:solidFill>
              </a:rPr>
              <a:t>Cluster 0:</a:t>
            </a:r>
            <a:r>
              <a:rPr lang="en-GB" sz="1100" dirty="0">
                <a:solidFill>
                  <a:schemeClr val="dk1"/>
                </a:solidFill>
              </a:rPr>
              <a:t> Consistent, moderate activity patterns, higher total steps.</a:t>
            </a:r>
            <a:endParaRPr sz="1100" dirty="0">
              <a:solidFill>
                <a:schemeClr val="dk1"/>
              </a:solidFill>
            </a:endParaRPr>
          </a:p>
          <a:p>
            <a:pPr marL="914400" lvl="1" indent="-298450" algn="l" rtl="0">
              <a:spcBef>
                <a:spcPts val="0"/>
              </a:spcBef>
              <a:spcAft>
                <a:spcPts val="0"/>
              </a:spcAft>
              <a:buClr>
                <a:schemeClr val="dk1"/>
              </a:buClr>
              <a:buSzPts val="1100"/>
              <a:buChar char="○"/>
            </a:pPr>
            <a:r>
              <a:rPr lang="en-GB" sz="1100" b="1" dirty="0">
                <a:solidFill>
                  <a:schemeClr val="dk1"/>
                </a:solidFill>
              </a:rPr>
              <a:t>Cluster 1:</a:t>
            </a:r>
            <a:r>
              <a:rPr lang="en-GB" sz="1100" dirty="0">
                <a:solidFill>
                  <a:schemeClr val="dk1"/>
                </a:solidFill>
              </a:rPr>
              <a:t> Patterns in Sedentary Minutes.</a:t>
            </a:r>
            <a:endParaRPr sz="1100" dirty="0">
              <a:solidFill>
                <a:schemeClr val="dk1"/>
              </a:solidFill>
            </a:endParaRPr>
          </a:p>
          <a:p>
            <a:pPr marL="457200" lvl="0" indent="0" algn="l" rtl="0">
              <a:spcBef>
                <a:spcPts val="1200"/>
              </a:spcBef>
              <a:spcAft>
                <a:spcPts val="0"/>
              </a:spcAft>
              <a:buNone/>
            </a:pPr>
            <a:endParaRPr sz="1100" dirty="0">
              <a:solidFill>
                <a:schemeClr val="dk1"/>
              </a:solidFill>
            </a:endParaRPr>
          </a:p>
          <a:p>
            <a:pPr marL="0" lvl="0" indent="0" algn="l" rtl="0">
              <a:spcBef>
                <a:spcPts val="1200"/>
              </a:spcBef>
              <a:spcAft>
                <a:spcPts val="0"/>
              </a:spcAft>
              <a:buNone/>
            </a:pPr>
            <a:endParaRPr sz="1100" dirty="0">
              <a:solidFill>
                <a:schemeClr val="dk1"/>
              </a:solidFill>
            </a:endParaRPr>
          </a:p>
          <a:p>
            <a:pPr marL="0" lvl="0" indent="0" algn="l" rtl="0">
              <a:spcBef>
                <a:spcPts val="1200"/>
              </a:spcBef>
              <a:spcAft>
                <a:spcPts val="0"/>
              </a:spcAft>
              <a:buNone/>
            </a:pPr>
            <a:endParaRPr sz="1100" b="1" dirty="0">
              <a:solidFill>
                <a:schemeClr val="dk1"/>
              </a:solidFill>
            </a:endParaRPr>
          </a:p>
          <a:p>
            <a:pPr marL="0" lvl="0" indent="0" algn="l" rtl="0">
              <a:spcBef>
                <a:spcPts val="1200"/>
              </a:spcBef>
              <a:spcAft>
                <a:spcPts val="0"/>
              </a:spcAft>
              <a:buNone/>
            </a:pPr>
            <a:endParaRPr sz="1100" b="1" dirty="0">
              <a:solidFill>
                <a:schemeClr val="dk1"/>
              </a:solidFill>
            </a:endParaRPr>
          </a:p>
          <a:p>
            <a:pPr marL="0" lvl="0" indent="0" algn="l" rtl="0">
              <a:spcBef>
                <a:spcPts val="1200"/>
              </a:spcBef>
              <a:spcAft>
                <a:spcPts val="0"/>
              </a:spcAft>
              <a:buNone/>
            </a:pPr>
            <a:endParaRPr sz="1100" b="1" dirty="0">
              <a:solidFill>
                <a:schemeClr val="dk1"/>
              </a:solidFill>
            </a:endParaRPr>
          </a:p>
          <a:p>
            <a:pPr marL="0" lvl="0" indent="0" algn="l" rtl="0">
              <a:spcBef>
                <a:spcPts val="1200"/>
              </a:spcBef>
              <a:spcAft>
                <a:spcPts val="0"/>
              </a:spcAft>
              <a:buNone/>
            </a:pPr>
            <a:endParaRPr sz="1300" b="1" dirty="0">
              <a:solidFill>
                <a:schemeClr val="dk1"/>
              </a:solidFill>
            </a:endParaRPr>
          </a:p>
          <a:p>
            <a:pPr marL="457200" lvl="0" indent="0" algn="l" rtl="0">
              <a:spcBef>
                <a:spcPts val="1200"/>
              </a:spcBef>
              <a:spcAft>
                <a:spcPts val="0"/>
              </a:spcAft>
              <a:buNone/>
            </a:pPr>
            <a:endParaRPr sz="1300" b="1" dirty="0">
              <a:solidFill>
                <a:schemeClr val="dk1"/>
              </a:solidFill>
            </a:endParaRPr>
          </a:p>
          <a:p>
            <a:pPr marL="457200" lvl="0" indent="0" algn="l" rtl="0">
              <a:lnSpc>
                <a:spcPct val="115000"/>
              </a:lnSpc>
              <a:spcBef>
                <a:spcPts val="1200"/>
              </a:spcBef>
              <a:spcAft>
                <a:spcPts val="0"/>
              </a:spcAft>
              <a:buNone/>
            </a:pPr>
            <a:endParaRPr sz="1100" dirty="0">
              <a:solidFill>
                <a:srgbClr val="188038"/>
              </a:solidFill>
              <a:latin typeface="Roboto Mono"/>
              <a:ea typeface="Roboto Mono"/>
              <a:cs typeface="Roboto Mono"/>
              <a:sym typeface="Roboto Mono"/>
            </a:endParaRPr>
          </a:p>
        </p:txBody>
      </p:sp>
      <p:pic>
        <p:nvPicPr>
          <p:cNvPr id="195" name="Google Shape;195;g2d5f984d78d_0_505"/>
          <p:cNvPicPr preferRelativeResize="0"/>
          <p:nvPr/>
        </p:nvPicPr>
        <p:blipFill>
          <a:blip r:embed="rId4">
            <a:alphaModFix/>
          </a:blip>
          <a:stretch>
            <a:fillRect/>
          </a:stretch>
        </p:blipFill>
        <p:spPr>
          <a:xfrm>
            <a:off x="446100" y="1888900"/>
            <a:ext cx="8251801" cy="204855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g2d5f984d78d_0_483"/>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01" name="Google Shape;201;g2d5f984d78d_0_483"/>
          <p:cNvSpPr txBox="1">
            <a:spLocks noGrp="1"/>
          </p:cNvSpPr>
          <p:nvPr>
            <p:ph type="title"/>
          </p:nvPr>
        </p:nvSpPr>
        <p:spPr>
          <a:xfrm>
            <a:off x="446100" y="389850"/>
            <a:ext cx="8251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3111"/>
              <a:buFont typeface="Arial"/>
              <a:buNone/>
            </a:pPr>
            <a:r>
              <a:rPr lang="en-GB" sz="2000"/>
              <a:t>Methodology - KNN Classifier</a:t>
            </a:r>
            <a:endParaRPr sz="2500"/>
          </a:p>
        </p:txBody>
      </p:sp>
      <p:sp>
        <p:nvSpPr>
          <p:cNvPr id="202" name="Google Shape;202;g2d5f984d78d_0_48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17</a:t>
            </a:fld>
            <a:endParaRPr b="1">
              <a:highlight>
                <a:schemeClr val="lt1"/>
              </a:highlight>
            </a:endParaRPr>
          </a:p>
        </p:txBody>
      </p:sp>
      <p:sp>
        <p:nvSpPr>
          <p:cNvPr id="203" name="Google Shape;203;g2d5f984d78d_0_483"/>
          <p:cNvSpPr txBox="1"/>
          <p:nvPr/>
        </p:nvSpPr>
        <p:spPr>
          <a:xfrm>
            <a:off x="127100" y="994825"/>
            <a:ext cx="4784700" cy="4062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Clr>
                <a:schemeClr val="dk1"/>
              </a:buClr>
              <a:buSzPts val="1100"/>
              <a:buFont typeface="Arial"/>
              <a:buNone/>
            </a:pPr>
            <a:r>
              <a:rPr lang="en-GB" sz="1200" b="1">
                <a:solidFill>
                  <a:schemeClr val="dk1"/>
                </a:solidFill>
              </a:rPr>
              <a:t>Model Setup</a:t>
            </a:r>
            <a:endParaRPr sz="1200" b="1">
              <a:solidFill>
                <a:schemeClr val="dk1"/>
              </a:solidFill>
            </a:endParaRPr>
          </a:p>
          <a:p>
            <a:pPr marL="457200" lvl="0" indent="-304800" algn="l" rtl="0">
              <a:lnSpc>
                <a:spcPct val="115000"/>
              </a:lnSpc>
              <a:spcBef>
                <a:spcPts val="1200"/>
              </a:spcBef>
              <a:spcAft>
                <a:spcPts val="0"/>
              </a:spcAft>
              <a:buClr>
                <a:schemeClr val="dk1"/>
              </a:buClr>
              <a:buSzPts val="1200"/>
              <a:buChar char="●"/>
            </a:pPr>
            <a:r>
              <a:rPr lang="en-GB" sz="1200">
                <a:solidFill>
                  <a:schemeClr val="dk1"/>
                </a:solidFill>
              </a:rPr>
              <a:t>Adding class labels: use the cluster assignments as class label for each data point of the dataset. (K-Means)</a:t>
            </a:r>
            <a:br>
              <a:rPr lang="en-GB" sz="1200">
                <a:solidFill>
                  <a:schemeClr val="dk1"/>
                </a:solidFill>
              </a:rPr>
            </a:b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b="1">
                <a:solidFill>
                  <a:schemeClr val="dk1"/>
                </a:solidFill>
              </a:rPr>
              <a:t>KNN for prediction</a:t>
            </a:r>
            <a:r>
              <a:rPr lang="en-GB" sz="1200">
                <a:solidFill>
                  <a:schemeClr val="dk1"/>
                </a:solidFill>
              </a:rPr>
              <a:t>: Predicted cluster assignments based on sleep records (Total Sleep Records, Minutes Asleep, Time in Bed).</a:t>
            </a: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b="1">
                <a:solidFill>
                  <a:schemeClr val="dk1"/>
                </a:solidFill>
              </a:rPr>
              <a:t>Target Variable</a:t>
            </a:r>
            <a:r>
              <a:rPr lang="en-GB" sz="1200">
                <a:solidFill>
                  <a:schemeClr val="dk1"/>
                </a:solidFill>
              </a:rPr>
              <a:t>: </a:t>
            </a:r>
            <a:endParaRPr sz="1200" b="1">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b="1">
                <a:solidFill>
                  <a:schemeClr val="dk1"/>
                </a:solidFill>
              </a:rPr>
              <a:t>Class 0</a:t>
            </a:r>
            <a:r>
              <a:rPr lang="en-GB" sz="1200">
                <a:solidFill>
                  <a:schemeClr val="dk1"/>
                </a:solidFill>
              </a:rPr>
              <a:t>: Active_Users (higher activity)</a:t>
            </a: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b="1">
                <a:solidFill>
                  <a:schemeClr val="dk1"/>
                </a:solidFill>
              </a:rPr>
              <a:t>Class 1</a:t>
            </a:r>
            <a:r>
              <a:rPr lang="en-GB" sz="1200">
                <a:solidFill>
                  <a:schemeClr val="dk1"/>
                </a:solidFill>
              </a:rPr>
              <a:t>: Sedentary_Users (lower activity)</a:t>
            </a:r>
            <a:endParaRPr sz="1200">
              <a:solidFill>
                <a:schemeClr val="dk1"/>
              </a:solidFill>
            </a:endParaRPr>
          </a:p>
          <a:p>
            <a:pPr marL="0" lvl="0" indent="0" algn="l" rtl="0">
              <a:lnSpc>
                <a:spcPct val="115000"/>
              </a:lnSpc>
              <a:spcBef>
                <a:spcPts val="1200"/>
              </a:spcBef>
              <a:spcAft>
                <a:spcPts val="0"/>
              </a:spcAft>
              <a:buNone/>
            </a:pPr>
            <a:r>
              <a:rPr lang="en-GB" sz="1200">
                <a:solidFill>
                  <a:schemeClr val="dk1"/>
                </a:solidFill>
              </a:rPr>
              <a:t>Best hyperparameters based on average validation error: {'metric': 'manhattan', 'n_neighbors': 5, 'weights': 'uniform'}</a:t>
            </a:r>
            <a:endParaRPr sz="1200">
              <a:solidFill>
                <a:schemeClr val="dk1"/>
              </a:solidFill>
            </a:endParaRPr>
          </a:p>
          <a:p>
            <a:pPr marL="0" lvl="0" indent="0" algn="l" rtl="0">
              <a:lnSpc>
                <a:spcPct val="115000"/>
              </a:lnSpc>
              <a:spcBef>
                <a:spcPts val="1200"/>
              </a:spcBef>
              <a:spcAft>
                <a:spcPts val="0"/>
              </a:spcAft>
              <a:buNone/>
            </a:pPr>
            <a:endParaRPr sz="1100">
              <a:solidFill>
                <a:schemeClr val="dk1"/>
              </a:solidFill>
            </a:endParaRPr>
          </a:p>
          <a:p>
            <a:pPr marL="0" lvl="0" indent="0" algn="l" rtl="0">
              <a:lnSpc>
                <a:spcPct val="115000"/>
              </a:lnSpc>
              <a:spcBef>
                <a:spcPts val="1200"/>
              </a:spcBef>
              <a:spcAft>
                <a:spcPts val="0"/>
              </a:spcAft>
              <a:buNone/>
            </a:pPr>
            <a:endParaRPr sz="1100">
              <a:solidFill>
                <a:schemeClr val="dk1"/>
              </a:solidFill>
            </a:endParaRPr>
          </a:p>
          <a:p>
            <a:pPr marL="0" lvl="0" indent="0" algn="l" rtl="0">
              <a:lnSpc>
                <a:spcPct val="115000"/>
              </a:lnSpc>
              <a:spcBef>
                <a:spcPts val="1200"/>
              </a:spcBef>
              <a:spcAft>
                <a:spcPts val="1200"/>
              </a:spcAft>
              <a:buNone/>
            </a:pPr>
            <a:endParaRPr sz="1100">
              <a:solidFill>
                <a:schemeClr val="dk1"/>
              </a:solidFill>
            </a:endParaRPr>
          </a:p>
        </p:txBody>
      </p:sp>
      <p:pic>
        <p:nvPicPr>
          <p:cNvPr id="204" name="Google Shape;204;g2d5f984d78d_0_483"/>
          <p:cNvPicPr preferRelativeResize="0"/>
          <p:nvPr/>
        </p:nvPicPr>
        <p:blipFill>
          <a:blip r:embed="rId4">
            <a:alphaModFix/>
          </a:blip>
          <a:stretch>
            <a:fillRect/>
          </a:stretch>
        </p:blipFill>
        <p:spPr>
          <a:xfrm>
            <a:off x="5009075" y="1203588"/>
            <a:ext cx="3213325" cy="273632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0" name="Google Shape;210;g2d6367ba110_3_61"/>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11" name="Google Shape;211;g2d6367ba110_3_61"/>
          <p:cNvSpPr txBox="1">
            <a:spLocks noGrp="1"/>
          </p:cNvSpPr>
          <p:nvPr>
            <p:ph type="title"/>
          </p:nvPr>
        </p:nvSpPr>
        <p:spPr>
          <a:xfrm>
            <a:off x="446100" y="375700"/>
            <a:ext cx="8251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3111"/>
              <a:buFont typeface="Arial"/>
              <a:buNone/>
            </a:pPr>
            <a:r>
              <a:rPr lang="en-GB" sz="2000"/>
              <a:t>Methodology - KNN Classifier Results</a:t>
            </a:r>
            <a:endParaRPr sz="2000" b="1"/>
          </a:p>
          <a:p>
            <a:pPr marL="0" lvl="0" indent="0" algn="l" rtl="0">
              <a:lnSpc>
                <a:spcPct val="100000"/>
              </a:lnSpc>
              <a:spcBef>
                <a:spcPts val="0"/>
              </a:spcBef>
              <a:spcAft>
                <a:spcPts val="0"/>
              </a:spcAft>
              <a:buSzPts val="3111"/>
              <a:buNone/>
            </a:pPr>
            <a:endParaRPr sz="2500"/>
          </a:p>
        </p:txBody>
      </p:sp>
      <p:sp>
        <p:nvSpPr>
          <p:cNvPr id="212" name="Google Shape;212;g2d6367ba110_3_6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18</a:t>
            </a:fld>
            <a:endParaRPr b="1">
              <a:highlight>
                <a:schemeClr val="lt1"/>
              </a:highlight>
            </a:endParaRPr>
          </a:p>
        </p:txBody>
      </p:sp>
      <p:sp>
        <p:nvSpPr>
          <p:cNvPr id="213" name="Google Shape;213;g2d6367ba110_3_61"/>
          <p:cNvSpPr txBox="1"/>
          <p:nvPr/>
        </p:nvSpPr>
        <p:spPr>
          <a:xfrm>
            <a:off x="356375" y="1413050"/>
            <a:ext cx="8026500" cy="3419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rPr>
              <a:t>Class Distribution in Test Set</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sz="1100" b="1">
                <a:solidFill>
                  <a:schemeClr val="dk1"/>
                </a:solidFill>
              </a:rPr>
              <a:t>Class 0 (Active_Users)</a:t>
            </a:r>
            <a:r>
              <a:rPr lang="en-GB" sz="1100">
                <a:solidFill>
                  <a:schemeClr val="dk1"/>
                </a:solidFill>
              </a:rPr>
              <a:t>: 55 samples</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b="1">
                <a:solidFill>
                  <a:schemeClr val="dk1"/>
                </a:solidFill>
              </a:rPr>
              <a:t>Class 1 (Sedentary_Users)</a:t>
            </a:r>
            <a:r>
              <a:rPr lang="en-GB" sz="1100">
                <a:solidFill>
                  <a:schemeClr val="dk1"/>
                </a:solidFill>
              </a:rPr>
              <a:t>: 52 samples</a:t>
            </a:r>
            <a:endParaRPr sz="1100" b="1">
              <a:solidFill>
                <a:schemeClr val="dk1"/>
              </a:solidFill>
            </a:endParaRPr>
          </a:p>
          <a:p>
            <a:pPr marL="0" lvl="0" indent="0" algn="l" rtl="0">
              <a:lnSpc>
                <a:spcPct val="115000"/>
              </a:lnSpc>
              <a:spcBef>
                <a:spcPts val="1200"/>
              </a:spcBef>
              <a:spcAft>
                <a:spcPts val="0"/>
              </a:spcAft>
              <a:buNone/>
            </a:pPr>
            <a:r>
              <a:rPr lang="en-GB" sz="1100" b="1">
                <a:solidFill>
                  <a:schemeClr val="dk1"/>
                </a:solidFill>
              </a:rPr>
              <a:t>Insights:</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sz="1100" b="1">
                <a:solidFill>
                  <a:schemeClr val="dk1"/>
                </a:solidFill>
              </a:rPr>
              <a:t>Accuracy</a:t>
            </a:r>
            <a:r>
              <a:rPr lang="en-GB" sz="1100">
                <a:solidFill>
                  <a:schemeClr val="dk1"/>
                </a:solidFill>
              </a:rPr>
              <a:t>: 65% (reasonable performance in predicting clusters based on sleep data)</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b="1">
                <a:solidFill>
                  <a:schemeClr val="dk1"/>
                </a:solidFill>
              </a:rPr>
              <a:t>Cluster-Specific Performance</a:t>
            </a:r>
            <a:r>
              <a:rPr lang="en-GB" sz="1100">
                <a:solidFill>
                  <a:schemeClr val="dk1"/>
                </a:solidFill>
              </a:rPr>
              <a:t>:</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GB" sz="1100">
                <a:solidFill>
                  <a:schemeClr val="dk1"/>
                </a:solidFill>
              </a:rPr>
              <a:t>Cluster 0: Precision = 66%, Recall = 69%</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GB" sz="1100">
                <a:solidFill>
                  <a:schemeClr val="dk1"/>
                </a:solidFill>
              </a:rPr>
              <a:t>Cluster 1: Lower performance, indicating overlap with Cluster 0</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b="1">
                <a:solidFill>
                  <a:schemeClr val="dk1"/>
                </a:solidFill>
              </a:rPr>
              <a:t>Practical Use Case</a:t>
            </a:r>
            <a:r>
              <a:rPr lang="en-GB" sz="1100">
                <a:solidFill>
                  <a:schemeClr val="dk1"/>
                </a:solidFill>
              </a:rPr>
              <a:t>: The model can classify new users, offering tailored activity or sleep recommendations.</a:t>
            </a:r>
            <a:endParaRPr sz="1100">
              <a:solidFill>
                <a:schemeClr val="dk1"/>
              </a:solidFill>
            </a:endParaRPr>
          </a:p>
          <a:p>
            <a:pPr marL="0" lvl="0" indent="0" algn="l" rtl="0">
              <a:lnSpc>
                <a:spcPct val="115000"/>
              </a:lnSpc>
              <a:spcBef>
                <a:spcPts val="1200"/>
              </a:spcBef>
              <a:spcAft>
                <a:spcPts val="0"/>
              </a:spcAft>
              <a:buNone/>
            </a:pPr>
            <a:endParaRPr sz="1100">
              <a:solidFill>
                <a:schemeClr val="dk1"/>
              </a:solidFill>
            </a:endParaRPr>
          </a:p>
          <a:p>
            <a:pPr marL="0" lvl="0" indent="0" algn="l" rtl="0">
              <a:lnSpc>
                <a:spcPct val="115000"/>
              </a:lnSpc>
              <a:spcBef>
                <a:spcPts val="1200"/>
              </a:spcBef>
              <a:spcAft>
                <a:spcPts val="0"/>
              </a:spcAft>
              <a:buNone/>
            </a:pPr>
            <a:endParaRPr sz="1100">
              <a:solidFill>
                <a:schemeClr val="dk1"/>
              </a:solidFill>
            </a:endParaRPr>
          </a:p>
          <a:p>
            <a:pPr marL="0" lvl="0" indent="0" algn="l" rtl="0">
              <a:lnSpc>
                <a:spcPct val="115000"/>
              </a:lnSpc>
              <a:spcBef>
                <a:spcPts val="1200"/>
              </a:spcBef>
              <a:spcAft>
                <a:spcPts val="1200"/>
              </a:spcAft>
              <a:buNone/>
            </a:pPr>
            <a:endParaRPr sz="1100">
              <a:solidFill>
                <a:schemeClr val="dk1"/>
              </a:solidFill>
            </a:endParaRPr>
          </a:p>
        </p:txBody>
      </p:sp>
      <p:graphicFrame>
        <p:nvGraphicFramePr>
          <p:cNvPr id="214" name="Google Shape;214;g2d6367ba110_3_61"/>
          <p:cNvGraphicFramePr/>
          <p:nvPr/>
        </p:nvGraphicFramePr>
        <p:xfrm>
          <a:off x="304800" y="304800"/>
          <a:ext cx="208250" cy="396210"/>
        </p:xfrm>
        <a:graphic>
          <a:graphicData uri="http://schemas.openxmlformats.org/drawingml/2006/table">
            <a:tbl>
              <a:tblPr>
                <a:noFill/>
                <a:tableStyleId>{E9C6A5D8-D33A-4EF0-AC51-6E146BF04FB6}</a:tableStyleId>
              </a:tblPr>
              <a:tblGrid>
                <a:gridCol w="208250">
                  <a:extLst>
                    <a:ext uri="{9D8B030D-6E8A-4147-A177-3AD203B41FA5}">
                      <a16:colId xmlns:a16="http://schemas.microsoft.com/office/drawing/2014/main" val="20000"/>
                    </a:ext>
                  </a:extLst>
                </a:gridCol>
              </a:tblGrid>
              <a:tr h="0">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0"/>
                  </a:ext>
                </a:extLst>
              </a:tr>
            </a:tbl>
          </a:graphicData>
        </a:graphic>
      </p:graphicFrame>
      <p:pic>
        <p:nvPicPr>
          <p:cNvPr id="215" name="Google Shape;215;g2d6367ba110_3_61"/>
          <p:cNvPicPr preferRelativeResize="0"/>
          <p:nvPr/>
        </p:nvPicPr>
        <p:blipFill>
          <a:blip r:embed="rId4">
            <a:alphaModFix/>
          </a:blip>
          <a:stretch>
            <a:fillRect/>
          </a:stretch>
        </p:blipFill>
        <p:spPr>
          <a:xfrm>
            <a:off x="4200000" y="1243475"/>
            <a:ext cx="4076550" cy="1252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pic>
        <p:nvPicPr>
          <p:cNvPr id="220" name="Google Shape;220;g2d5f984d78d_0_405"/>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21" name="Google Shape;221;g2d5f984d78d_0_405"/>
          <p:cNvSpPr txBox="1">
            <a:spLocks noGrp="1"/>
          </p:cNvSpPr>
          <p:nvPr>
            <p:ph type="title"/>
          </p:nvPr>
        </p:nvSpPr>
        <p:spPr>
          <a:xfrm>
            <a:off x="446100" y="2117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SzPts val="1100"/>
              <a:buNone/>
            </a:pPr>
            <a:r>
              <a:rPr lang="en-GB" sz="2500"/>
              <a:t>Statistical Validation of Clusters: ANOVA Results</a:t>
            </a:r>
            <a:endParaRPr sz="2500"/>
          </a:p>
        </p:txBody>
      </p:sp>
      <p:sp>
        <p:nvSpPr>
          <p:cNvPr id="222" name="Google Shape;222;g2d5f984d78d_0_40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19</a:t>
            </a:fld>
            <a:endParaRPr b="1">
              <a:highlight>
                <a:schemeClr val="lt1"/>
              </a:highlight>
            </a:endParaRPr>
          </a:p>
        </p:txBody>
      </p:sp>
      <p:sp>
        <p:nvSpPr>
          <p:cNvPr id="223" name="Google Shape;223;g2d5f984d78d_0_405"/>
          <p:cNvSpPr txBox="1">
            <a:spLocks noGrp="1"/>
          </p:cNvSpPr>
          <p:nvPr>
            <p:ph type="body" idx="1"/>
          </p:nvPr>
        </p:nvSpPr>
        <p:spPr>
          <a:xfrm>
            <a:off x="629700" y="745425"/>
            <a:ext cx="8068200" cy="32385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GB" sz="1100" b="1">
                <a:solidFill>
                  <a:schemeClr val="dk1"/>
                </a:solidFill>
              </a:rPr>
              <a:t>Purpose</a:t>
            </a:r>
            <a:r>
              <a:rPr lang="en-GB" sz="1100">
                <a:solidFill>
                  <a:schemeClr val="dk1"/>
                </a:solidFill>
              </a:rPr>
              <a:t>: Validate sleep feature differences between clusters.</a:t>
            </a:r>
            <a:endParaRPr sz="1100">
              <a:solidFill>
                <a:schemeClr val="dk1"/>
              </a:solidFill>
            </a:endParaRPr>
          </a:p>
          <a:p>
            <a:pPr marL="457200" lvl="0" indent="-298450" algn="l" rtl="0">
              <a:spcBef>
                <a:spcPts val="1200"/>
              </a:spcBef>
              <a:spcAft>
                <a:spcPts val="0"/>
              </a:spcAft>
              <a:buClr>
                <a:schemeClr val="dk1"/>
              </a:buClr>
              <a:buSzPts val="1100"/>
              <a:buChar char="●"/>
            </a:pPr>
            <a:r>
              <a:rPr lang="en-GB" sz="1100" b="1">
                <a:solidFill>
                  <a:schemeClr val="dk1"/>
                </a:solidFill>
              </a:rPr>
              <a:t>Methodology</a:t>
            </a:r>
            <a:r>
              <a:rPr lang="en-GB" sz="1100">
                <a:solidFill>
                  <a:schemeClr val="dk1"/>
                </a:solidFill>
              </a:rPr>
              <a:t>:</a:t>
            </a:r>
            <a:endParaRPr sz="1100">
              <a:solidFill>
                <a:schemeClr val="dk1"/>
              </a:solidFill>
            </a:endParaRPr>
          </a:p>
          <a:p>
            <a:pPr marL="914400" lvl="1" indent="-298450" algn="l" rtl="0">
              <a:spcBef>
                <a:spcPts val="0"/>
              </a:spcBef>
              <a:spcAft>
                <a:spcPts val="0"/>
              </a:spcAft>
              <a:buClr>
                <a:schemeClr val="dk1"/>
              </a:buClr>
              <a:buSzPts val="1100"/>
              <a:buChar char="○"/>
            </a:pPr>
            <a:r>
              <a:rPr lang="en-GB" sz="1100" b="1">
                <a:solidFill>
                  <a:schemeClr val="dk1"/>
                </a:solidFill>
              </a:rPr>
              <a:t>Conducted ANOVA tests on: </a:t>
            </a:r>
            <a:r>
              <a:rPr lang="en-GB" sz="1100">
                <a:solidFill>
                  <a:schemeClr val="dk1"/>
                </a:solidFill>
              </a:rPr>
              <a:t>TotalSleepRecords, TotalMinutesAsleep, TotalTimeInBed.</a:t>
            </a:r>
            <a:endParaRPr sz="1100">
              <a:solidFill>
                <a:schemeClr val="dk1"/>
              </a:solidFill>
            </a:endParaRPr>
          </a:p>
          <a:p>
            <a:pPr marL="914400" lvl="1" indent="-298450" algn="l" rtl="0">
              <a:spcBef>
                <a:spcPts val="0"/>
              </a:spcBef>
              <a:spcAft>
                <a:spcPts val="0"/>
              </a:spcAft>
              <a:buClr>
                <a:schemeClr val="dk1"/>
              </a:buClr>
              <a:buSzPts val="1100"/>
              <a:buChar char="○"/>
            </a:pPr>
            <a:r>
              <a:rPr lang="en-GB" sz="1100" b="1">
                <a:solidFill>
                  <a:schemeClr val="dk1"/>
                </a:solidFill>
              </a:rPr>
              <a:t>Null Hypothesis: </a:t>
            </a:r>
            <a:r>
              <a:rPr lang="en-GB" sz="1100">
                <a:solidFill>
                  <a:schemeClr val="dk1"/>
                </a:solidFill>
              </a:rPr>
              <a:t>No difference in feature means across clusters.</a:t>
            </a:r>
            <a:endParaRPr sz="1100">
              <a:solidFill>
                <a:schemeClr val="dk1"/>
              </a:solidFill>
            </a:endParaRPr>
          </a:p>
          <a:p>
            <a:pPr marL="457200" lvl="0" indent="-298450" algn="l" rtl="0">
              <a:spcBef>
                <a:spcPts val="0"/>
              </a:spcBef>
              <a:spcAft>
                <a:spcPts val="0"/>
              </a:spcAft>
              <a:buClr>
                <a:schemeClr val="dk1"/>
              </a:buClr>
              <a:buSzPts val="1100"/>
              <a:buChar char="●"/>
            </a:pPr>
            <a:r>
              <a:rPr lang="en-GB" sz="1100" b="1">
                <a:solidFill>
                  <a:schemeClr val="dk1"/>
                </a:solidFill>
              </a:rPr>
              <a:t>Key Insights</a:t>
            </a:r>
            <a:r>
              <a:rPr lang="en-GB" sz="1100">
                <a:solidFill>
                  <a:schemeClr val="dk1"/>
                </a:solidFill>
              </a:rPr>
              <a:t>:</a:t>
            </a:r>
            <a:endParaRPr sz="1100">
              <a:solidFill>
                <a:schemeClr val="dk1"/>
              </a:solidFill>
            </a:endParaRPr>
          </a:p>
          <a:p>
            <a:pPr marL="914400" lvl="1" indent="-298450" algn="l" rtl="0">
              <a:spcBef>
                <a:spcPts val="0"/>
              </a:spcBef>
              <a:spcAft>
                <a:spcPts val="0"/>
              </a:spcAft>
              <a:buClr>
                <a:schemeClr val="dk1"/>
              </a:buClr>
              <a:buSzPts val="1100"/>
              <a:buChar char="○"/>
            </a:pPr>
            <a:r>
              <a:rPr lang="en-GB" sz="1100">
                <a:solidFill>
                  <a:schemeClr val="dk1"/>
                </a:solidFill>
              </a:rPr>
              <a:t>Low p-values (&lt; 0.05) confirm significant differences.</a:t>
            </a:r>
            <a:endParaRPr sz="1100">
              <a:solidFill>
                <a:schemeClr val="dk1"/>
              </a:solidFill>
            </a:endParaRPr>
          </a:p>
          <a:p>
            <a:pPr marL="914400" lvl="1" indent="-298450" algn="l" rtl="0">
              <a:spcBef>
                <a:spcPts val="0"/>
              </a:spcBef>
              <a:spcAft>
                <a:spcPts val="0"/>
              </a:spcAft>
              <a:buClr>
                <a:schemeClr val="dk1"/>
              </a:buClr>
              <a:buSzPts val="1100"/>
              <a:buChar char="○"/>
            </a:pPr>
            <a:r>
              <a:rPr lang="en-GB" sz="1100">
                <a:solidFill>
                  <a:schemeClr val="dk1"/>
                </a:solidFill>
              </a:rPr>
              <a:t>Validates clustering effectiveness in segmenting users by sleep behavior.</a:t>
            </a:r>
            <a:endParaRPr sz="1100">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300" b="1">
              <a:solidFill>
                <a:schemeClr val="dk1"/>
              </a:solidFill>
            </a:endParaRPr>
          </a:p>
          <a:p>
            <a:pPr marL="457200" lvl="0" indent="0" algn="l" rtl="0">
              <a:spcBef>
                <a:spcPts val="1200"/>
              </a:spcBef>
              <a:spcAft>
                <a:spcPts val="0"/>
              </a:spcAft>
              <a:buNone/>
            </a:pPr>
            <a:endParaRPr sz="1300" b="1">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pic>
        <p:nvPicPr>
          <p:cNvPr id="224" name="Google Shape;224;g2d5f984d78d_0_405"/>
          <p:cNvPicPr preferRelativeResize="0"/>
          <p:nvPr/>
        </p:nvPicPr>
        <p:blipFill>
          <a:blip r:embed="rId4">
            <a:alphaModFix/>
          </a:blip>
          <a:stretch>
            <a:fillRect/>
          </a:stretch>
        </p:blipFill>
        <p:spPr>
          <a:xfrm>
            <a:off x="2689975" y="2507625"/>
            <a:ext cx="3278025" cy="116659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4"/>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19"/>
              </a:srgbClr>
            </a:outerShdw>
          </a:effectLst>
        </p:spPr>
      </p:pic>
      <p:sp>
        <p:nvSpPr>
          <p:cNvPr id="63" name="Google Shape;63;p4"/>
          <p:cNvSpPr txBox="1">
            <a:spLocks noGrp="1"/>
          </p:cNvSpPr>
          <p:nvPr>
            <p:ph type="title"/>
          </p:nvPr>
        </p:nvSpPr>
        <p:spPr>
          <a:xfrm>
            <a:off x="311700" y="3561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Introduction</a:t>
            </a:r>
            <a:endParaRPr/>
          </a:p>
        </p:txBody>
      </p:sp>
      <p:sp>
        <p:nvSpPr>
          <p:cNvPr id="64" name="Google Shape;64;p4"/>
          <p:cNvSpPr txBox="1">
            <a:spLocks noGrp="1"/>
          </p:cNvSpPr>
          <p:nvPr>
            <p:ph type="body" idx="1"/>
          </p:nvPr>
        </p:nvSpPr>
        <p:spPr>
          <a:xfrm>
            <a:off x="578725" y="928825"/>
            <a:ext cx="7893600" cy="3568500"/>
          </a:xfrm>
          <a:prstGeom prst="rect">
            <a:avLst/>
          </a:prstGeom>
          <a:noFill/>
          <a:ln>
            <a:noFill/>
          </a:ln>
        </p:spPr>
        <p:txBody>
          <a:bodyPr spcFirstLastPara="1" wrap="square" lIns="91425" tIns="91425" rIns="91425" bIns="91425" anchor="t" anchorCtr="0">
            <a:normAutofit/>
          </a:bodyPr>
          <a:lstStyle/>
          <a:p>
            <a:pPr marL="457200" lvl="0" indent="-304800" algn="l" rtl="0">
              <a:spcBef>
                <a:spcPts val="1200"/>
              </a:spcBef>
              <a:spcAft>
                <a:spcPts val="0"/>
              </a:spcAft>
              <a:buClr>
                <a:schemeClr val="dk1"/>
              </a:buClr>
              <a:buSzPts val="1200"/>
              <a:buChar char="●"/>
            </a:pPr>
            <a:r>
              <a:rPr lang="en-GB" sz="1200" b="1">
                <a:solidFill>
                  <a:schemeClr val="dk1"/>
                </a:solidFill>
              </a:rPr>
              <a:t>30% of U.S. adults</a:t>
            </a:r>
            <a:r>
              <a:rPr lang="en-GB" sz="1200">
                <a:solidFill>
                  <a:schemeClr val="dk1"/>
                </a:solidFill>
              </a:rPr>
              <a:t> use wearables, </a:t>
            </a:r>
            <a:r>
              <a:rPr lang="en-GB" sz="1200" b="1">
                <a:solidFill>
                  <a:schemeClr val="dk1"/>
                </a:solidFill>
              </a:rPr>
              <a:t>16% daily</a:t>
            </a:r>
            <a:r>
              <a:rPr lang="en-GB" sz="1200">
                <a:solidFill>
                  <a:schemeClr val="dk1"/>
                </a:solidFill>
              </a:rPr>
              <a:t>.[1]</a:t>
            </a:r>
            <a:endParaRPr sz="1200">
              <a:solidFill>
                <a:schemeClr val="dk1"/>
              </a:solidFill>
            </a:endParaRPr>
          </a:p>
          <a:p>
            <a:pPr marL="457200" lvl="0" indent="-304800" algn="l" rtl="0">
              <a:spcBef>
                <a:spcPts val="0"/>
              </a:spcBef>
              <a:spcAft>
                <a:spcPts val="0"/>
              </a:spcAft>
              <a:buClr>
                <a:schemeClr val="dk1"/>
              </a:buClr>
              <a:buSzPts val="1200"/>
              <a:buChar char="●"/>
            </a:pPr>
            <a:r>
              <a:rPr lang="en-GB" sz="1200" b="1">
                <a:solidFill>
                  <a:schemeClr val="dk1"/>
                </a:solidFill>
              </a:rPr>
              <a:t>90% of users</a:t>
            </a:r>
            <a:r>
              <a:rPr lang="en-GB" sz="1200">
                <a:solidFill>
                  <a:schemeClr val="dk1"/>
                </a:solidFill>
              </a:rPr>
              <a:t> are willing to share their data with healthcare providers.</a:t>
            </a:r>
            <a:endParaRPr sz="1200">
              <a:solidFill>
                <a:schemeClr val="dk1"/>
              </a:solidFill>
            </a:endParaRPr>
          </a:p>
          <a:p>
            <a:pPr marL="457200" lvl="0" indent="-304800" algn="l" rtl="0">
              <a:spcBef>
                <a:spcPts val="0"/>
              </a:spcBef>
              <a:spcAft>
                <a:spcPts val="0"/>
              </a:spcAft>
              <a:buClr>
                <a:schemeClr val="dk1"/>
              </a:buClr>
              <a:buSzPts val="1200"/>
              <a:buChar char="●"/>
            </a:pPr>
            <a:r>
              <a:rPr lang="en-GB" sz="1200">
                <a:solidFill>
                  <a:schemeClr val="dk1"/>
                </a:solidFill>
              </a:rPr>
              <a:t>Devices track </a:t>
            </a:r>
            <a:r>
              <a:rPr lang="en-GB" sz="1200" b="1">
                <a:solidFill>
                  <a:schemeClr val="dk1"/>
                </a:solidFill>
              </a:rPr>
              <a:t>activity, sleep, and heart rate</a:t>
            </a:r>
            <a:r>
              <a:rPr lang="en-GB" sz="1200">
                <a:solidFill>
                  <a:schemeClr val="dk1"/>
                </a:solidFill>
              </a:rPr>
              <a:t>.</a:t>
            </a:r>
            <a:endParaRPr sz="1200">
              <a:solidFill>
                <a:schemeClr val="dk1"/>
              </a:solidFill>
            </a:endParaRPr>
          </a:p>
          <a:p>
            <a:pPr marL="457200" lvl="0" indent="-304800" algn="l" rtl="0">
              <a:spcBef>
                <a:spcPts val="0"/>
              </a:spcBef>
              <a:spcAft>
                <a:spcPts val="0"/>
              </a:spcAft>
              <a:buClr>
                <a:schemeClr val="dk1"/>
              </a:buClr>
              <a:buSzPts val="1200"/>
              <a:buChar char="●"/>
            </a:pPr>
            <a:r>
              <a:rPr lang="en-GB" sz="1200" b="1">
                <a:solidFill>
                  <a:schemeClr val="dk1"/>
                </a:solidFill>
              </a:rPr>
              <a:t>Higher adoption:</a:t>
            </a:r>
            <a:r>
              <a:rPr lang="en-GB" sz="1200">
                <a:solidFill>
                  <a:schemeClr val="dk1"/>
                </a:solidFill>
              </a:rPr>
              <a:t> younger adults,higher incomes, and college-educated users.</a:t>
            </a:r>
            <a:endParaRPr sz="1200">
              <a:solidFill>
                <a:schemeClr val="dk1"/>
              </a:solidFill>
            </a:endParaRPr>
          </a:p>
          <a:p>
            <a:pPr marL="457200" lvl="0" indent="-304800" algn="l" rtl="0">
              <a:spcBef>
                <a:spcPts val="0"/>
              </a:spcBef>
              <a:spcAft>
                <a:spcPts val="0"/>
              </a:spcAft>
              <a:buClr>
                <a:schemeClr val="dk1"/>
              </a:buClr>
              <a:buSzPts val="1200"/>
              <a:buChar char="●"/>
            </a:pPr>
            <a:r>
              <a:rPr lang="en-GB" sz="1200" b="1">
                <a:solidFill>
                  <a:schemeClr val="dk1"/>
                </a:solidFill>
              </a:rPr>
              <a:t>Challenge:</a:t>
            </a:r>
            <a:r>
              <a:rPr lang="en-GB" sz="1200">
                <a:solidFill>
                  <a:schemeClr val="dk1"/>
                </a:solidFill>
              </a:rPr>
              <a:t> Data remains underutilized.</a:t>
            </a:r>
            <a:endParaRPr sz="1200">
              <a:solidFill>
                <a:schemeClr val="dk1"/>
              </a:solidFill>
            </a:endParaRPr>
          </a:p>
          <a:p>
            <a:pPr marL="0" lvl="0" indent="0" algn="l" rtl="0">
              <a:spcBef>
                <a:spcPts val="1200"/>
              </a:spcBef>
              <a:spcAft>
                <a:spcPts val="0"/>
              </a:spcAft>
              <a:buNone/>
            </a:pPr>
            <a:endParaRPr sz="1200">
              <a:solidFill>
                <a:schemeClr val="dk1"/>
              </a:solidFill>
            </a:endParaRPr>
          </a:p>
          <a:p>
            <a:pPr marL="0" lvl="0" indent="0" algn="l" rtl="0">
              <a:spcBef>
                <a:spcPts val="1200"/>
              </a:spcBef>
              <a:spcAft>
                <a:spcPts val="0"/>
              </a:spcAft>
              <a:buNone/>
            </a:pPr>
            <a:endParaRPr sz="4800">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lnSpc>
                <a:spcPct val="115000"/>
              </a:lnSpc>
              <a:spcBef>
                <a:spcPts val="1200"/>
              </a:spcBef>
              <a:spcAft>
                <a:spcPts val="0"/>
              </a:spcAft>
              <a:buNone/>
            </a:pPr>
            <a:r>
              <a:rPr lang="en-GB" sz="900">
                <a:solidFill>
                  <a:schemeClr val="dk1"/>
                </a:solidFill>
              </a:rPr>
              <a:t>[1] Chiauzzi, E., Rodarte, C., &amp; DasMahapatra, P. (2020). Patient-centered activity monitoring in the self-management of chronic health conditions. </a:t>
            </a:r>
            <a:r>
              <a:rPr lang="en-GB" sz="900" i="1">
                <a:solidFill>
                  <a:schemeClr val="dk1"/>
                </a:solidFill>
              </a:rPr>
              <a:t>BMC Medicine, 18</a:t>
            </a:r>
            <a:r>
              <a:rPr lang="en-GB" sz="900">
                <a:solidFill>
                  <a:schemeClr val="dk1"/>
                </a:solidFill>
              </a:rPr>
              <a:t>(1), 1–10. https://doi.org/10.1186/s12916-020-01859-1</a:t>
            </a:r>
            <a:endParaRPr sz="1000">
              <a:solidFill>
                <a:schemeClr val="dk1"/>
              </a:solidFill>
              <a:highlight>
                <a:srgbClr val="FFFFFF"/>
              </a:highlight>
            </a:endParaRPr>
          </a:p>
        </p:txBody>
      </p:sp>
      <p:sp>
        <p:nvSpPr>
          <p:cNvPr id="65" name="Google Shape;65;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a:t>
            </a:fld>
            <a:endParaRPr b="1">
              <a:highlight>
                <a:schemeClr val="lt1"/>
              </a:highlight>
            </a:endParaRPr>
          </a:p>
        </p:txBody>
      </p:sp>
      <p:pic>
        <p:nvPicPr>
          <p:cNvPr id="66" name="Google Shape;66;p4"/>
          <p:cNvPicPr preferRelativeResize="0"/>
          <p:nvPr/>
        </p:nvPicPr>
        <p:blipFill>
          <a:blip r:embed="rId4">
            <a:alphaModFix/>
          </a:blip>
          <a:stretch>
            <a:fillRect/>
          </a:stretch>
        </p:blipFill>
        <p:spPr>
          <a:xfrm>
            <a:off x="2582550" y="2382625"/>
            <a:ext cx="3885950" cy="1349975"/>
          </a:xfrm>
          <a:prstGeom prst="rect">
            <a:avLst/>
          </a:prstGeom>
          <a:noFill/>
          <a:ln>
            <a:noFill/>
          </a:ln>
        </p:spPr>
      </p:pic>
      <p:sp>
        <p:nvSpPr>
          <p:cNvPr id="67" name="Google Shape;67;p4"/>
          <p:cNvSpPr txBox="1"/>
          <p:nvPr/>
        </p:nvSpPr>
        <p:spPr>
          <a:xfrm>
            <a:off x="6392300" y="3431250"/>
            <a:ext cx="1288800" cy="85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chemeClr val="dk2"/>
                </a:solidFill>
              </a:rPr>
              <a:t>[6]</a:t>
            </a:r>
            <a:endParaRPr sz="1000">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g2d5f984d78d_0_513"/>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30" name="Google Shape;230;g2d5f984d78d_0_513"/>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Clr>
                <a:schemeClr val="dk1"/>
              </a:buClr>
              <a:buSzPts val="1100"/>
              <a:buFont typeface="Arial"/>
              <a:buNone/>
            </a:pPr>
            <a:r>
              <a:rPr lang="en-GB" sz="2000"/>
              <a:t>Insights: Feature Selection Improves Performance and Interpretability</a:t>
            </a:r>
            <a:endParaRPr sz="2000"/>
          </a:p>
        </p:txBody>
      </p:sp>
      <p:sp>
        <p:nvSpPr>
          <p:cNvPr id="231" name="Google Shape;231;g2d5f984d78d_0_5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20</a:t>
            </a:fld>
            <a:endParaRPr b="1">
              <a:highlight>
                <a:schemeClr val="lt1"/>
              </a:highlight>
            </a:endParaRPr>
          </a:p>
        </p:txBody>
      </p:sp>
      <p:sp>
        <p:nvSpPr>
          <p:cNvPr id="232" name="Google Shape;232;g2d5f984d78d_0_513"/>
          <p:cNvSpPr txBox="1">
            <a:spLocks noGrp="1"/>
          </p:cNvSpPr>
          <p:nvPr>
            <p:ph type="body" idx="1"/>
          </p:nvPr>
        </p:nvSpPr>
        <p:spPr>
          <a:xfrm>
            <a:off x="600200" y="825500"/>
            <a:ext cx="7737600" cy="5727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GB" sz="1100" b="1">
                <a:solidFill>
                  <a:schemeClr val="dk1"/>
                </a:solidFill>
              </a:rPr>
              <a:t>Behavioral Segmentation: </a:t>
            </a:r>
            <a:r>
              <a:rPr lang="en-GB" sz="1100">
                <a:solidFill>
                  <a:schemeClr val="dk1"/>
                </a:solidFill>
              </a:rPr>
              <a:t>Clustering and predictive modeling revealed distinct user patterns (e.g., consistent vs. variable sleep/activity).</a:t>
            </a: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300" b="1">
              <a:solidFill>
                <a:schemeClr val="dk1"/>
              </a:solidFill>
            </a:endParaRPr>
          </a:p>
          <a:p>
            <a:pPr marL="457200" lvl="0" indent="0" algn="l" rtl="0">
              <a:spcBef>
                <a:spcPts val="1200"/>
              </a:spcBef>
              <a:spcAft>
                <a:spcPts val="0"/>
              </a:spcAft>
              <a:buNone/>
            </a:pPr>
            <a:endParaRPr sz="1300" b="1">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pic>
        <p:nvPicPr>
          <p:cNvPr id="233" name="Google Shape;233;g2d5f984d78d_0_513"/>
          <p:cNvPicPr preferRelativeResize="0"/>
          <p:nvPr/>
        </p:nvPicPr>
        <p:blipFill rotWithShape="1">
          <a:blip r:embed="rId4">
            <a:alphaModFix/>
          </a:blip>
          <a:srcRect b="58881"/>
          <a:stretch/>
        </p:blipFill>
        <p:spPr>
          <a:xfrm>
            <a:off x="600200" y="2060425"/>
            <a:ext cx="8170577" cy="10226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g2d64c9ac31b_2_49"/>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39" name="Google Shape;239;g2d64c9ac31b_2_49"/>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Clr>
                <a:schemeClr val="dk1"/>
              </a:buClr>
              <a:buSzPts val="1100"/>
              <a:buFont typeface="Arial"/>
              <a:buNone/>
            </a:pPr>
            <a:r>
              <a:rPr lang="en-GB" sz="2000"/>
              <a:t>Insights: Feature Selection Improves Performance and Interpretability</a:t>
            </a:r>
            <a:endParaRPr sz="2000"/>
          </a:p>
        </p:txBody>
      </p:sp>
      <p:sp>
        <p:nvSpPr>
          <p:cNvPr id="240" name="Google Shape;240;g2d64c9ac31b_2_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21</a:t>
            </a:fld>
            <a:endParaRPr b="1">
              <a:highlight>
                <a:schemeClr val="lt1"/>
              </a:highlight>
            </a:endParaRPr>
          </a:p>
        </p:txBody>
      </p:sp>
      <p:sp>
        <p:nvSpPr>
          <p:cNvPr id="241" name="Google Shape;241;g2d64c9ac31b_2_49"/>
          <p:cNvSpPr txBox="1">
            <a:spLocks noGrp="1"/>
          </p:cNvSpPr>
          <p:nvPr>
            <p:ph type="body" idx="1"/>
          </p:nvPr>
        </p:nvSpPr>
        <p:spPr>
          <a:xfrm>
            <a:off x="600200" y="825500"/>
            <a:ext cx="7737600" cy="5727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GB" sz="1100" b="1">
                <a:solidFill>
                  <a:schemeClr val="dk1"/>
                </a:solidFill>
              </a:rPr>
              <a:t>Behavioral Segmentation: </a:t>
            </a:r>
            <a:r>
              <a:rPr lang="en-GB" sz="1100">
                <a:solidFill>
                  <a:schemeClr val="dk1"/>
                </a:solidFill>
              </a:rPr>
              <a:t>Clustering and predictive modeling revealed distinct user patterns (e.g., consistent vs. variable sleep/activity).</a:t>
            </a: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300" b="1">
              <a:solidFill>
                <a:schemeClr val="dk1"/>
              </a:solidFill>
            </a:endParaRPr>
          </a:p>
          <a:p>
            <a:pPr marL="457200" lvl="0" indent="0" algn="l" rtl="0">
              <a:spcBef>
                <a:spcPts val="1200"/>
              </a:spcBef>
              <a:spcAft>
                <a:spcPts val="0"/>
              </a:spcAft>
              <a:buNone/>
            </a:pPr>
            <a:endParaRPr sz="1300" b="1">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pic>
        <p:nvPicPr>
          <p:cNvPr id="242" name="Google Shape;242;g2d64c9ac31b_2_49"/>
          <p:cNvPicPr preferRelativeResize="0"/>
          <p:nvPr/>
        </p:nvPicPr>
        <p:blipFill rotWithShape="1">
          <a:blip r:embed="rId4">
            <a:alphaModFix/>
          </a:blip>
          <a:srcRect t="41549" b="28243"/>
          <a:stretch/>
        </p:blipFill>
        <p:spPr>
          <a:xfrm>
            <a:off x="564613" y="2655075"/>
            <a:ext cx="8170577" cy="751263"/>
          </a:xfrm>
          <a:prstGeom prst="rect">
            <a:avLst/>
          </a:prstGeom>
          <a:noFill/>
          <a:ln>
            <a:noFill/>
          </a:ln>
        </p:spPr>
      </p:pic>
      <p:pic>
        <p:nvPicPr>
          <p:cNvPr id="243" name="Google Shape;243;g2d64c9ac31b_2_49"/>
          <p:cNvPicPr preferRelativeResize="0"/>
          <p:nvPr/>
        </p:nvPicPr>
        <p:blipFill rotWithShape="1">
          <a:blip r:embed="rId4">
            <a:alphaModFix/>
          </a:blip>
          <a:srcRect l="-494" r="-494" b="86734"/>
          <a:stretch/>
        </p:blipFill>
        <p:spPr>
          <a:xfrm>
            <a:off x="524000" y="2314204"/>
            <a:ext cx="8251800" cy="3299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pic>
        <p:nvPicPr>
          <p:cNvPr id="248" name="Google Shape;248;g2d64c9ac31b_2_41"/>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49" name="Google Shape;249;g2d64c9ac31b_2_41"/>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Clr>
                <a:schemeClr val="dk1"/>
              </a:buClr>
              <a:buSzPts val="1100"/>
              <a:buFont typeface="Arial"/>
              <a:buNone/>
            </a:pPr>
            <a:r>
              <a:rPr lang="en-GB" sz="2000"/>
              <a:t>Insights: Feature Selection Improves Performance and Interpretability</a:t>
            </a:r>
            <a:endParaRPr sz="2000"/>
          </a:p>
        </p:txBody>
      </p:sp>
      <p:sp>
        <p:nvSpPr>
          <p:cNvPr id="250" name="Google Shape;250;g2d64c9ac31b_2_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22</a:t>
            </a:fld>
            <a:endParaRPr b="1">
              <a:highlight>
                <a:schemeClr val="lt1"/>
              </a:highlight>
            </a:endParaRPr>
          </a:p>
        </p:txBody>
      </p:sp>
      <p:sp>
        <p:nvSpPr>
          <p:cNvPr id="251" name="Google Shape;251;g2d64c9ac31b_2_41"/>
          <p:cNvSpPr txBox="1">
            <a:spLocks noGrp="1"/>
          </p:cNvSpPr>
          <p:nvPr>
            <p:ph type="body" idx="1"/>
          </p:nvPr>
        </p:nvSpPr>
        <p:spPr>
          <a:xfrm>
            <a:off x="600200" y="825500"/>
            <a:ext cx="7737600" cy="5727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GB" sz="1100" b="1">
                <a:solidFill>
                  <a:schemeClr val="dk1"/>
                </a:solidFill>
              </a:rPr>
              <a:t>Behavioral Segmentation: </a:t>
            </a:r>
            <a:r>
              <a:rPr lang="en-GB" sz="1100">
                <a:solidFill>
                  <a:schemeClr val="dk1"/>
                </a:solidFill>
              </a:rPr>
              <a:t>Clustering and predictive modeling revealed distinct user patterns (e.g., consistent vs. variable sleep/activity).</a:t>
            </a: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300" b="1">
              <a:solidFill>
                <a:schemeClr val="dk1"/>
              </a:solidFill>
            </a:endParaRPr>
          </a:p>
          <a:p>
            <a:pPr marL="457200" lvl="0" indent="0" algn="l" rtl="0">
              <a:spcBef>
                <a:spcPts val="1200"/>
              </a:spcBef>
              <a:spcAft>
                <a:spcPts val="0"/>
              </a:spcAft>
              <a:buNone/>
            </a:pPr>
            <a:endParaRPr sz="1300" b="1">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pic>
        <p:nvPicPr>
          <p:cNvPr id="252" name="Google Shape;252;g2d64c9ac31b_2_41"/>
          <p:cNvPicPr preferRelativeResize="0"/>
          <p:nvPr/>
        </p:nvPicPr>
        <p:blipFill rotWithShape="1">
          <a:blip r:embed="rId4">
            <a:alphaModFix/>
          </a:blip>
          <a:srcRect t="70405"/>
          <a:stretch/>
        </p:blipFill>
        <p:spPr>
          <a:xfrm>
            <a:off x="564613" y="2662688"/>
            <a:ext cx="8170577" cy="736050"/>
          </a:xfrm>
          <a:prstGeom prst="rect">
            <a:avLst/>
          </a:prstGeom>
          <a:noFill/>
          <a:ln>
            <a:noFill/>
          </a:ln>
        </p:spPr>
      </p:pic>
      <p:pic>
        <p:nvPicPr>
          <p:cNvPr id="253" name="Google Shape;253;g2d64c9ac31b_2_41"/>
          <p:cNvPicPr preferRelativeResize="0"/>
          <p:nvPr/>
        </p:nvPicPr>
        <p:blipFill rotWithShape="1">
          <a:blip r:embed="rId4">
            <a:alphaModFix/>
          </a:blip>
          <a:srcRect l="-494" r="-494" b="86734"/>
          <a:stretch/>
        </p:blipFill>
        <p:spPr>
          <a:xfrm>
            <a:off x="524000" y="2314204"/>
            <a:ext cx="8251800" cy="3299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pic>
        <p:nvPicPr>
          <p:cNvPr id="258" name="Google Shape;258;g2d5f984d78d_0_2"/>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59" name="Google Shape;259;g2d5f984d78d_0_2"/>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SzPts val="1100"/>
              <a:buNone/>
            </a:pPr>
            <a:r>
              <a:rPr lang="en-GB" sz="2500"/>
              <a:t>Predictive Modeling</a:t>
            </a:r>
            <a:endParaRPr sz="2500"/>
          </a:p>
        </p:txBody>
      </p:sp>
      <p:sp>
        <p:nvSpPr>
          <p:cNvPr id="260" name="Google Shape;260;g2d5f984d78d_0_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23</a:t>
            </a:fld>
            <a:endParaRPr b="1">
              <a:highlight>
                <a:schemeClr val="lt1"/>
              </a:highlight>
            </a:endParaRPr>
          </a:p>
        </p:txBody>
      </p:sp>
      <p:sp>
        <p:nvSpPr>
          <p:cNvPr id="261" name="Google Shape;261;g2d5f984d78d_0_2"/>
          <p:cNvSpPr txBox="1">
            <a:spLocks noGrp="1"/>
          </p:cNvSpPr>
          <p:nvPr>
            <p:ph type="body" idx="1"/>
          </p:nvPr>
        </p:nvSpPr>
        <p:spPr>
          <a:xfrm>
            <a:off x="705975" y="1647275"/>
            <a:ext cx="7766400" cy="2506500"/>
          </a:xfrm>
          <a:prstGeom prst="rect">
            <a:avLst/>
          </a:prstGeom>
          <a:noFill/>
          <a:ln>
            <a:noFill/>
          </a:ln>
        </p:spPr>
        <p:txBody>
          <a:bodyPr spcFirstLastPara="1" wrap="square" lIns="91425" tIns="91425" rIns="91425" bIns="91425" anchor="t" anchorCtr="0">
            <a:noAutofit/>
          </a:bodyPr>
          <a:lstStyle/>
          <a:p>
            <a:pPr marL="0" lvl="0" indent="0" algn="ctr" rtl="0">
              <a:spcBef>
                <a:spcPts val="1200"/>
              </a:spcBef>
              <a:spcAft>
                <a:spcPts val="0"/>
              </a:spcAft>
              <a:buClr>
                <a:schemeClr val="dk1"/>
              </a:buClr>
              <a:buSzPts val="1100"/>
              <a:buFont typeface="Arial"/>
              <a:buNone/>
            </a:pPr>
            <a:r>
              <a:rPr lang="en-GB" sz="1200">
                <a:solidFill>
                  <a:schemeClr val="dk1"/>
                </a:solidFill>
              </a:rPr>
              <a:t>How accurately can sleep outcomes (TotalSleepRecords, TotalMinutesAsleep, TotalTimeInBed) be predicted using activity levels, MET, and heart rate data?</a:t>
            </a:r>
            <a:br>
              <a:rPr lang="en-GB" sz="1100" b="1">
                <a:solidFill>
                  <a:schemeClr val="dk1"/>
                </a:solidFill>
              </a:rPr>
            </a:br>
            <a:br>
              <a:rPr lang="en-GB" sz="1100" b="1">
                <a:solidFill>
                  <a:schemeClr val="dk1"/>
                </a:solidFill>
              </a:rPr>
            </a:br>
            <a:br>
              <a:rPr lang="en-GB" sz="1100" b="1">
                <a:solidFill>
                  <a:schemeClr val="dk1"/>
                </a:solidFill>
              </a:rPr>
            </a:br>
            <a:endParaRPr sz="1100">
              <a:solidFill>
                <a:schemeClr val="dk1"/>
              </a:solidFill>
            </a:endParaRPr>
          </a:p>
          <a:p>
            <a:pPr marL="0" lvl="0" indent="0" algn="l" rtl="0">
              <a:spcBef>
                <a:spcPts val="1200"/>
              </a:spcBef>
              <a:spcAft>
                <a:spcPts val="0"/>
              </a:spcAft>
              <a:buNone/>
            </a:pPr>
            <a:endParaRPr sz="1300" b="1">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266" name="Google Shape;266;g2d64c9ac31b_2_9"/>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67" name="Google Shape;267;g2d64c9ac31b_2_9"/>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111"/>
              <a:buNone/>
            </a:pPr>
            <a:r>
              <a:rPr lang="en-GB" sz="2500"/>
              <a:t>Methodology</a:t>
            </a:r>
            <a:endParaRPr sz="2500"/>
          </a:p>
        </p:txBody>
      </p:sp>
      <p:sp>
        <p:nvSpPr>
          <p:cNvPr id="268" name="Google Shape;268;g2d64c9ac31b_2_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24</a:t>
            </a:fld>
            <a:endParaRPr b="1">
              <a:highlight>
                <a:schemeClr val="lt1"/>
              </a:highlight>
            </a:endParaRPr>
          </a:p>
        </p:txBody>
      </p:sp>
      <p:sp>
        <p:nvSpPr>
          <p:cNvPr id="269" name="Google Shape;269;g2d64c9ac31b_2_9"/>
          <p:cNvSpPr txBox="1">
            <a:spLocks noGrp="1"/>
          </p:cNvSpPr>
          <p:nvPr>
            <p:ph type="body" idx="1"/>
          </p:nvPr>
        </p:nvSpPr>
        <p:spPr>
          <a:xfrm>
            <a:off x="446175" y="898700"/>
            <a:ext cx="8435400" cy="32550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r>
              <a:rPr lang="en-GB" sz="1400" b="1">
                <a:solidFill>
                  <a:schemeClr val="dk1"/>
                </a:solidFill>
              </a:rPr>
              <a:t>Step 3</a:t>
            </a:r>
            <a:r>
              <a:rPr lang="en-GB" sz="1400">
                <a:solidFill>
                  <a:schemeClr val="dk1"/>
                </a:solidFill>
              </a:rPr>
              <a:t>: Predictive Modeling</a:t>
            </a:r>
            <a:endParaRPr sz="1300" b="1">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graphicFrame>
        <p:nvGraphicFramePr>
          <p:cNvPr id="270" name="Google Shape;270;g2d64c9ac31b_2_9"/>
          <p:cNvGraphicFramePr/>
          <p:nvPr/>
        </p:nvGraphicFramePr>
        <p:xfrm>
          <a:off x="901513" y="1330800"/>
          <a:ext cx="3000000" cy="3000000"/>
        </p:xfrm>
        <a:graphic>
          <a:graphicData uri="http://schemas.openxmlformats.org/drawingml/2006/table">
            <a:tbl>
              <a:tblPr>
                <a:noFill/>
                <a:tableStyleId>{E9C6A5D8-D33A-4EF0-AC51-6E146BF04FB6}</a:tableStyleId>
              </a:tblPr>
              <a:tblGrid>
                <a:gridCol w="1757825">
                  <a:extLst>
                    <a:ext uri="{9D8B030D-6E8A-4147-A177-3AD203B41FA5}">
                      <a16:colId xmlns:a16="http://schemas.microsoft.com/office/drawing/2014/main" val="20000"/>
                    </a:ext>
                  </a:extLst>
                </a:gridCol>
                <a:gridCol w="2413600">
                  <a:extLst>
                    <a:ext uri="{9D8B030D-6E8A-4147-A177-3AD203B41FA5}">
                      <a16:colId xmlns:a16="http://schemas.microsoft.com/office/drawing/2014/main" val="20001"/>
                    </a:ext>
                  </a:extLst>
                </a:gridCol>
                <a:gridCol w="3169550">
                  <a:extLst>
                    <a:ext uri="{9D8B030D-6E8A-4147-A177-3AD203B41FA5}">
                      <a16:colId xmlns:a16="http://schemas.microsoft.com/office/drawing/2014/main" val="20002"/>
                    </a:ext>
                  </a:extLst>
                </a:gridCol>
              </a:tblGrid>
              <a:tr h="198425">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Step</a:t>
                      </a:r>
                      <a:endParaRPr sz="1000" b="1">
                        <a:solidFill>
                          <a:srgbClr val="FFFFFF"/>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0:0"/>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Description</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0:1"/>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Techniques/Models</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0:2"/>
                      </a:ext>
                    </a:extLst>
                  </a:tcPr>
                </a:tc>
                <a:extLst>
                  <a:ext uri="{0D108BD9-81ED-4DB2-BD59-A6C34878D82A}">
                    <a16:rowId xmlns:a16="http://schemas.microsoft.com/office/drawing/2014/main" val="10000"/>
                  </a:ext>
                </a:extLst>
              </a:tr>
              <a:tr h="550150">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Raw Data</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1: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The dataset includes activity, METs, heart rate, and sleep metrics for each individual.</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1:1"/>
                      </a:ext>
                    </a:extLst>
                  </a:tcPr>
                </a:tc>
                <a:tc>
                  <a:txBody>
                    <a:bodyPr/>
                    <a:lstStyle/>
                    <a:p>
                      <a:pPr marL="0" lvl="0" indent="0" algn="l" rtl="0">
                        <a:spcBef>
                          <a:spcPts val="0"/>
                        </a:spcBef>
                        <a:spcAft>
                          <a:spcPts val="0"/>
                        </a:spcAft>
                        <a:buNone/>
                      </a:pPr>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1:2"/>
                      </a:ext>
                    </a:extLst>
                  </a:tcPr>
                </a:tc>
                <a:extLst>
                  <a:ext uri="{0D108BD9-81ED-4DB2-BD59-A6C34878D82A}">
                    <a16:rowId xmlns:a16="http://schemas.microsoft.com/office/drawing/2014/main" val="10001"/>
                  </a:ext>
                </a:extLst>
              </a:tr>
              <a:tr h="5411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Step 1: Data Imputation</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2: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Address missing values for critical features such as sleep and heart rate metrics.</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2:1"/>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Imputation methods based on data distribution, Shapiro-Wilk test for normality.</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2:2"/>
                      </a:ext>
                    </a:extLst>
                  </a:tcPr>
                </a:tc>
                <a:extLst>
                  <a:ext uri="{0D108BD9-81ED-4DB2-BD59-A6C34878D82A}">
                    <a16:rowId xmlns:a16="http://schemas.microsoft.com/office/drawing/2014/main" val="10002"/>
                  </a:ext>
                </a:extLst>
              </a:tr>
              <a:tr h="550150">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Step 2: Normality Testing</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3: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Use Shapiro-Wilk to assess normality and determine appropriate imputation methods.</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3:1"/>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Shapiro-Wilk test for assessing normality.</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3:2"/>
                      </a:ext>
                    </a:extLst>
                  </a:tcPr>
                </a:tc>
                <a:extLst>
                  <a:ext uri="{0D108BD9-81ED-4DB2-BD59-A6C34878D82A}">
                    <a16:rowId xmlns:a16="http://schemas.microsoft.com/office/drawing/2014/main" val="10003"/>
                  </a:ext>
                </a:extLst>
              </a:tr>
              <a:tr h="3968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Step 3: Predictive Modeling</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4: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Predict sleep outcomes using activity, METs, and heart rate data.</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4:1"/>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XGBoost, SVR, KNN, Ridge, Lasso, Elastic Net Regression, Decision Tree Regression.</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4:2"/>
                      </a:ext>
                    </a:extLst>
                  </a:tcPr>
                </a:tc>
                <a:extLst>
                  <a:ext uri="{0D108BD9-81ED-4DB2-BD59-A6C34878D82A}">
                    <a16:rowId xmlns:a16="http://schemas.microsoft.com/office/drawing/2014/main" val="10004"/>
                  </a:ext>
                </a:extLst>
              </a:tr>
              <a:tr h="55917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End: Predicted Metrics</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5: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Outcome: Predicted sleep metrics such as TotalSleepRecords, TotalMinutesAsleep, TotalTimeInBed.</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5:1"/>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Models evaluated based on error metrics (MSE).</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270:5:2"/>
                      </a:ext>
                    </a:extLst>
                  </a:tcPr>
                </a:tc>
                <a:extLst>
                  <a:ext uri="{0D108BD9-81ED-4DB2-BD59-A6C34878D82A}">
                    <a16:rowId xmlns:a16="http://schemas.microsoft.com/office/drawing/2014/main" val="10005"/>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pic>
        <p:nvPicPr>
          <p:cNvPr id="275" name="Google Shape;275;g2d3b12bdf39_0_4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276" name="Google Shape;276;g2d3b12bdf39_0_40"/>
          <p:cNvSpPr txBox="1">
            <a:spLocks noGrp="1"/>
          </p:cNvSpPr>
          <p:nvPr>
            <p:ph type="title"/>
          </p:nvPr>
        </p:nvSpPr>
        <p:spPr>
          <a:xfrm>
            <a:off x="378000" y="81475"/>
            <a:ext cx="8279100" cy="6162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SzPts val="3111"/>
              <a:buNone/>
            </a:pPr>
            <a:r>
              <a:rPr lang="en-GB" sz="2400"/>
              <a:t>Assessing Data Normality</a:t>
            </a:r>
            <a:endParaRPr sz="2400"/>
          </a:p>
        </p:txBody>
      </p:sp>
      <p:sp>
        <p:nvSpPr>
          <p:cNvPr id="277" name="Google Shape;277;g2d3b12bdf39_0_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25</a:t>
            </a:fld>
            <a:endParaRPr b="1">
              <a:highlight>
                <a:schemeClr val="lt1"/>
              </a:highlight>
            </a:endParaRPr>
          </a:p>
        </p:txBody>
      </p:sp>
      <p:sp>
        <p:nvSpPr>
          <p:cNvPr id="278" name="Google Shape;278;g2d3b12bdf39_0_40"/>
          <p:cNvSpPr txBox="1"/>
          <p:nvPr/>
        </p:nvSpPr>
        <p:spPr>
          <a:xfrm>
            <a:off x="292100" y="622300"/>
            <a:ext cx="6374100" cy="3024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rPr>
              <a:t>Objective: </a:t>
            </a:r>
            <a:r>
              <a:rPr lang="en-GB" sz="1100">
                <a:solidFill>
                  <a:schemeClr val="dk1"/>
                </a:solidFill>
              </a:rPr>
              <a:t>Address missing values in key features to ensure data completeness for robust analysis</a:t>
            </a:r>
            <a:br>
              <a:rPr lang="en-GB" sz="1100">
                <a:solidFill>
                  <a:schemeClr val="dk1"/>
                </a:solidFill>
              </a:rPr>
            </a:br>
            <a:r>
              <a:rPr lang="en-GB" sz="1100" b="1">
                <a:solidFill>
                  <a:schemeClr val="dk1"/>
                </a:solidFill>
              </a:rPr>
              <a:t>Approach:</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sz="1100" b="1">
                <a:solidFill>
                  <a:schemeClr val="dk1"/>
                </a:solidFill>
              </a:rPr>
              <a:t>Distribution Analysis: </a:t>
            </a:r>
            <a:r>
              <a:rPr lang="en-GB" sz="1100">
                <a:solidFill>
                  <a:schemeClr val="dk1"/>
                </a:solidFill>
              </a:rPr>
              <a:t>Assessed the distribution of each feature to determine the appropriate imputation method.</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b="1">
                <a:solidFill>
                  <a:schemeClr val="dk1"/>
                </a:solidFill>
              </a:rPr>
              <a:t>Imputation Methods: </a:t>
            </a:r>
            <a:endParaRPr sz="1100" b="1">
              <a:solidFill>
                <a:schemeClr val="dk1"/>
              </a:solidFill>
            </a:endParaRPr>
          </a:p>
          <a:p>
            <a:pPr marL="914400" lvl="1" indent="-298450" algn="l" rtl="0">
              <a:lnSpc>
                <a:spcPct val="115000"/>
              </a:lnSpc>
              <a:spcBef>
                <a:spcPts val="0"/>
              </a:spcBef>
              <a:spcAft>
                <a:spcPts val="0"/>
              </a:spcAft>
              <a:buClr>
                <a:schemeClr val="dk1"/>
              </a:buClr>
              <a:buSzPts val="1100"/>
              <a:buChar char="○"/>
            </a:pPr>
            <a:r>
              <a:rPr lang="en-GB" sz="1100">
                <a:solidFill>
                  <a:schemeClr val="dk1"/>
                </a:solidFill>
              </a:rPr>
              <a:t>Mean, and Median Imputation.</a:t>
            </a:r>
            <a:endParaRPr sz="1100">
              <a:solidFill>
                <a:schemeClr val="dk1"/>
              </a:solidFill>
            </a:endParaRPr>
          </a:p>
          <a:p>
            <a:pPr marL="914400" lvl="1" indent="-298450" algn="l" rtl="0">
              <a:lnSpc>
                <a:spcPct val="115000"/>
              </a:lnSpc>
              <a:spcBef>
                <a:spcPts val="0"/>
              </a:spcBef>
              <a:spcAft>
                <a:spcPts val="0"/>
              </a:spcAft>
              <a:buClr>
                <a:schemeClr val="dk1"/>
              </a:buClr>
              <a:buSzPts val="1100"/>
              <a:buChar char="○"/>
            </a:pPr>
            <a:r>
              <a:rPr lang="en-GB" sz="1100">
                <a:solidFill>
                  <a:schemeClr val="dk1"/>
                </a:solidFill>
              </a:rPr>
              <a:t>Normality testing</a:t>
            </a:r>
            <a:endParaRPr sz="1100">
              <a:solidFill>
                <a:schemeClr val="dk1"/>
              </a:solidFill>
            </a:endParaRPr>
          </a:p>
          <a:p>
            <a:pPr marL="0" lvl="0" indent="0" algn="l" rtl="0">
              <a:lnSpc>
                <a:spcPct val="115000"/>
              </a:lnSpc>
              <a:spcBef>
                <a:spcPts val="1200"/>
              </a:spcBef>
              <a:spcAft>
                <a:spcPts val="0"/>
              </a:spcAft>
              <a:buNone/>
            </a:pPr>
            <a:r>
              <a:rPr lang="en-GB" sz="1100" b="1">
                <a:solidFill>
                  <a:schemeClr val="dk1"/>
                </a:solidFill>
              </a:rPr>
              <a:t>Implementation:</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sz="1100">
                <a:solidFill>
                  <a:schemeClr val="dk1"/>
                </a:solidFill>
              </a:rPr>
              <a:t>Imputation was conducted on a per-user basis to preserve individual patterns and trends.</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a:solidFill>
                  <a:schemeClr val="dk1"/>
                </a:solidFill>
              </a:rPr>
              <a:t>Ensured that imputed values were within plausible ranges based on existing data.</a:t>
            </a:r>
            <a:endParaRPr sz="1100">
              <a:solidFill>
                <a:schemeClr val="dk1"/>
              </a:solidFill>
            </a:endParaRPr>
          </a:p>
          <a:p>
            <a:pPr marL="0" lvl="0" indent="0" algn="l" rtl="0">
              <a:lnSpc>
                <a:spcPct val="115000"/>
              </a:lnSpc>
              <a:spcBef>
                <a:spcPts val="1200"/>
              </a:spcBef>
              <a:spcAft>
                <a:spcPts val="0"/>
              </a:spcAft>
              <a:buNone/>
            </a:pPr>
            <a:endParaRPr sz="1100" b="1">
              <a:solidFill>
                <a:schemeClr val="dk1"/>
              </a:solidFill>
            </a:endParaRPr>
          </a:p>
          <a:p>
            <a:pPr marL="0" lvl="0" indent="0" algn="l" rtl="0">
              <a:lnSpc>
                <a:spcPct val="115000"/>
              </a:lnSpc>
              <a:spcBef>
                <a:spcPts val="1200"/>
              </a:spcBef>
              <a:spcAft>
                <a:spcPts val="0"/>
              </a:spcAft>
              <a:buNone/>
            </a:pPr>
            <a:endParaRPr sz="1100">
              <a:solidFill>
                <a:schemeClr val="dk1"/>
              </a:solidFill>
            </a:endParaRPr>
          </a:p>
          <a:p>
            <a:pPr marL="0" lvl="0" indent="0" algn="l" rtl="0">
              <a:spcBef>
                <a:spcPts val="1200"/>
              </a:spcBef>
              <a:spcAft>
                <a:spcPts val="0"/>
              </a:spcAft>
              <a:buNone/>
            </a:pPr>
            <a:r>
              <a:rPr lang="en-GB" sz="1100">
                <a:solidFill>
                  <a:schemeClr val="dk1"/>
                </a:solidFill>
              </a:rPr>
              <a:t>.</a:t>
            </a:r>
            <a:endParaRPr sz="1100">
              <a:solidFill>
                <a:schemeClr val="dk1"/>
              </a:solidFill>
            </a:endParaRPr>
          </a:p>
          <a:p>
            <a:pPr marL="0" marR="0" lvl="0" indent="0" algn="l" rtl="0">
              <a:lnSpc>
                <a:spcPct val="100000"/>
              </a:lnSpc>
              <a:spcBef>
                <a:spcPts val="0"/>
              </a:spcBef>
              <a:spcAft>
                <a:spcPts val="0"/>
              </a:spcAft>
              <a:buClr>
                <a:srgbClr val="000000"/>
              </a:buClr>
              <a:buSzPts val="1200"/>
              <a:buFont typeface="Arial"/>
              <a:buNone/>
            </a:pPr>
            <a:endParaRPr sz="1100" b="1">
              <a:solidFill>
                <a:schemeClr val="dk1"/>
              </a:solidFill>
            </a:endParaRPr>
          </a:p>
          <a:p>
            <a:pPr marL="0" marR="0" lvl="0" indent="0" algn="l" rtl="0">
              <a:lnSpc>
                <a:spcPct val="100000"/>
              </a:lnSpc>
              <a:spcBef>
                <a:spcPts val="0"/>
              </a:spcBef>
              <a:spcAft>
                <a:spcPts val="0"/>
              </a:spcAft>
              <a:buClr>
                <a:srgbClr val="000000"/>
              </a:buClr>
              <a:buSzPts val="1200"/>
              <a:buFont typeface="Arial"/>
              <a:buNone/>
            </a:pPr>
            <a:br>
              <a:rPr lang="en-GB" sz="1200" b="0" i="0" u="none" strike="noStrike" cap="none">
                <a:solidFill>
                  <a:schemeClr val="dk1"/>
                </a:solidFill>
                <a:latin typeface="Arial"/>
                <a:ea typeface="Arial"/>
                <a:cs typeface="Arial"/>
                <a:sym typeface="Arial"/>
              </a:rPr>
            </a:br>
            <a:endParaRPr sz="1200" b="0" i="0" u="none" strike="noStrike" cap="none">
              <a:solidFill>
                <a:schemeClr val="dk1"/>
              </a:solidFill>
              <a:latin typeface="Arial"/>
              <a:ea typeface="Arial"/>
              <a:cs typeface="Arial"/>
              <a:sym typeface="Arial"/>
            </a:endParaRPr>
          </a:p>
        </p:txBody>
      </p:sp>
      <p:pic>
        <p:nvPicPr>
          <p:cNvPr id="279" name="Google Shape;279;g2d3b12bdf39_0_40"/>
          <p:cNvPicPr preferRelativeResize="0"/>
          <p:nvPr/>
        </p:nvPicPr>
        <p:blipFill rotWithShape="1">
          <a:blip r:embed="rId4">
            <a:alphaModFix/>
          </a:blip>
          <a:srcRect/>
          <a:stretch/>
        </p:blipFill>
        <p:spPr>
          <a:xfrm>
            <a:off x="587800" y="3085800"/>
            <a:ext cx="1621876" cy="1577425"/>
          </a:xfrm>
          <a:prstGeom prst="rect">
            <a:avLst/>
          </a:prstGeom>
          <a:noFill/>
          <a:ln>
            <a:noFill/>
          </a:ln>
        </p:spPr>
      </p:pic>
      <p:pic>
        <p:nvPicPr>
          <p:cNvPr id="280" name="Google Shape;280;g2d3b12bdf39_0_40"/>
          <p:cNvPicPr preferRelativeResize="0"/>
          <p:nvPr/>
        </p:nvPicPr>
        <p:blipFill rotWithShape="1">
          <a:blip r:embed="rId5">
            <a:alphaModFix/>
          </a:blip>
          <a:srcRect b="5571"/>
          <a:stretch/>
        </p:blipFill>
        <p:spPr>
          <a:xfrm>
            <a:off x="6522325" y="998475"/>
            <a:ext cx="2208975" cy="3363925"/>
          </a:xfrm>
          <a:prstGeom prst="rect">
            <a:avLst/>
          </a:prstGeom>
          <a:noFill/>
          <a:ln>
            <a:noFill/>
          </a:ln>
        </p:spPr>
      </p:pic>
      <p:pic>
        <p:nvPicPr>
          <p:cNvPr id="281" name="Google Shape;281;g2d3b12bdf39_0_40"/>
          <p:cNvPicPr preferRelativeResize="0"/>
          <p:nvPr/>
        </p:nvPicPr>
        <p:blipFill>
          <a:blip r:embed="rId6">
            <a:alphaModFix/>
          </a:blip>
          <a:stretch>
            <a:fillRect/>
          </a:stretch>
        </p:blipFill>
        <p:spPr>
          <a:xfrm>
            <a:off x="2365225" y="3085800"/>
            <a:ext cx="1724502" cy="1577425"/>
          </a:xfrm>
          <a:prstGeom prst="rect">
            <a:avLst/>
          </a:prstGeom>
          <a:noFill/>
          <a:ln>
            <a:noFill/>
          </a:ln>
          <a:effectLst>
            <a:outerShdw blurRad="57150" dist="19050" dir="5400000" algn="bl" rotWithShape="0">
              <a:srgbClr val="000000">
                <a:alpha val="49410"/>
              </a:srgb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pic>
        <p:nvPicPr>
          <p:cNvPr id="286" name="Google Shape;286;g2d5f984d78d_0_129"/>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20"/>
              </a:srgbClr>
            </a:outerShdw>
          </a:effectLst>
        </p:spPr>
      </p:pic>
      <p:sp>
        <p:nvSpPr>
          <p:cNvPr id="287" name="Google Shape;287;g2d5f984d78d_0_129"/>
          <p:cNvSpPr txBox="1">
            <a:spLocks noGrp="1"/>
          </p:cNvSpPr>
          <p:nvPr>
            <p:ph type="title"/>
          </p:nvPr>
        </p:nvSpPr>
        <p:spPr>
          <a:xfrm>
            <a:off x="444500" y="426150"/>
            <a:ext cx="7416300" cy="6162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520"/>
              <a:buNone/>
            </a:pPr>
            <a:r>
              <a:rPr lang="en-GB" sz="2400"/>
              <a:t>Predictive Modeling Overview</a:t>
            </a:r>
            <a:endParaRPr sz="2400"/>
          </a:p>
        </p:txBody>
      </p:sp>
      <p:sp>
        <p:nvSpPr>
          <p:cNvPr id="288" name="Google Shape;288;g2d5f984d78d_0_1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26</a:t>
            </a:fld>
            <a:endParaRPr b="1">
              <a:highlight>
                <a:schemeClr val="lt1"/>
              </a:highlight>
            </a:endParaRPr>
          </a:p>
        </p:txBody>
      </p:sp>
      <p:sp>
        <p:nvSpPr>
          <p:cNvPr id="289" name="Google Shape;289;g2d5f984d78d_0_129"/>
          <p:cNvSpPr txBox="1"/>
          <p:nvPr/>
        </p:nvSpPr>
        <p:spPr>
          <a:xfrm>
            <a:off x="444500" y="1114250"/>
            <a:ext cx="8253900" cy="318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GB" sz="1200" b="1">
                <a:solidFill>
                  <a:schemeClr val="dk1"/>
                </a:solidFill>
              </a:rPr>
              <a:t>Machine Learning Models Implemented:</a:t>
            </a:r>
            <a:endParaRPr sz="1200" b="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sz="1200">
                <a:solidFill>
                  <a:schemeClr val="dk1"/>
                </a:solidFill>
              </a:rPr>
              <a:t>The following models were used for predictive modeling, balancing interpretability, regularization, and prediction accuracy:</a:t>
            </a:r>
            <a:endParaRPr sz="1200">
              <a:solidFill>
                <a:schemeClr val="dk1"/>
              </a:solidFill>
            </a:endParaRPr>
          </a:p>
          <a:p>
            <a:pPr marL="457200" lvl="0" indent="-304800" algn="l" rtl="0">
              <a:lnSpc>
                <a:spcPct val="115000"/>
              </a:lnSpc>
              <a:spcBef>
                <a:spcPts val="1200"/>
              </a:spcBef>
              <a:spcAft>
                <a:spcPts val="0"/>
              </a:spcAft>
              <a:buClr>
                <a:schemeClr val="dk1"/>
              </a:buClr>
              <a:buSzPts val="1200"/>
              <a:buChar char="●"/>
            </a:pPr>
            <a:r>
              <a:rPr lang="en-GB" sz="1200" b="1">
                <a:solidFill>
                  <a:schemeClr val="dk1"/>
                </a:solidFill>
              </a:rPr>
              <a:t>Ridge, Lasso, Elastic Net Regression</a:t>
            </a: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b="1">
                <a:solidFill>
                  <a:schemeClr val="dk1"/>
                </a:solidFill>
              </a:rPr>
              <a:t>Support Vector Regression (SVR)</a:t>
            </a: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b="1">
                <a:solidFill>
                  <a:schemeClr val="dk1"/>
                </a:solidFill>
              </a:rPr>
              <a:t>K-Nearest Neighbors (KNN)</a:t>
            </a: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b="1">
                <a:solidFill>
                  <a:schemeClr val="dk1"/>
                </a:solidFill>
              </a:rPr>
              <a:t>XGBoost</a:t>
            </a: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b="1">
                <a:solidFill>
                  <a:schemeClr val="dk1"/>
                </a:solidFill>
              </a:rPr>
              <a:t>Decision Tree Regression</a:t>
            </a:r>
            <a:endParaRPr sz="1200">
              <a:solidFill>
                <a:schemeClr val="dk1"/>
              </a:solidFill>
            </a:endParaRPr>
          </a:p>
          <a:p>
            <a:pPr marL="0" lvl="0" indent="0" algn="l" rtl="0">
              <a:lnSpc>
                <a:spcPct val="115000"/>
              </a:lnSpc>
              <a:spcBef>
                <a:spcPts val="1200"/>
              </a:spcBef>
              <a:spcAft>
                <a:spcPts val="0"/>
              </a:spcAft>
              <a:buNone/>
            </a:pPr>
            <a:endParaRPr sz="1200">
              <a:solidFill>
                <a:schemeClr val="dk1"/>
              </a:solidFill>
            </a:endParaRPr>
          </a:p>
          <a:p>
            <a:pPr marL="0" lvl="0" indent="0" algn="l" rtl="0">
              <a:lnSpc>
                <a:spcPct val="115000"/>
              </a:lnSpc>
              <a:spcBef>
                <a:spcPts val="1200"/>
              </a:spcBef>
              <a:spcAft>
                <a:spcPts val="1200"/>
              </a:spcAft>
              <a:buNone/>
            </a:pPr>
            <a:r>
              <a:rPr lang="en-GB" sz="1100">
                <a:solidFill>
                  <a:schemeClr val="dk1"/>
                </a:solidFill>
              </a:rPr>
              <a:t>A baseline model was also calculated to benchmark performance. Details will be explained later.</a:t>
            </a:r>
            <a:endParaRPr sz="12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pic>
        <p:nvPicPr>
          <p:cNvPr id="294" name="Google Shape;294;g2d6367ba110_1_24"/>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20"/>
              </a:srgbClr>
            </a:outerShdw>
          </a:effectLst>
        </p:spPr>
      </p:pic>
      <p:sp>
        <p:nvSpPr>
          <p:cNvPr id="295" name="Google Shape;295;g2d6367ba110_1_24"/>
          <p:cNvSpPr txBox="1">
            <a:spLocks noGrp="1"/>
          </p:cNvSpPr>
          <p:nvPr>
            <p:ph type="title"/>
          </p:nvPr>
        </p:nvSpPr>
        <p:spPr>
          <a:xfrm>
            <a:off x="378000" y="221175"/>
            <a:ext cx="7416300" cy="6162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2520"/>
              <a:buNone/>
            </a:pPr>
            <a:r>
              <a:rPr lang="en-GB" sz="2500"/>
              <a:t>Experimental Setup</a:t>
            </a:r>
            <a:endParaRPr sz="2400"/>
          </a:p>
        </p:txBody>
      </p:sp>
      <p:sp>
        <p:nvSpPr>
          <p:cNvPr id="296" name="Google Shape;296;g2d6367ba110_1_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27</a:t>
            </a:fld>
            <a:endParaRPr b="1">
              <a:highlight>
                <a:schemeClr val="lt1"/>
              </a:highlight>
            </a:endParaRPr>
          </a:p>
        </p:txBody>
      </p:sp>
      <p:pic>
        <p:nvPicPr>
          <p:cNvPr id="297" name="Google Shape;297;g2d6367ba110_1_24"/>
          <p:cNvPicPr preferRelativeResize="0"/>
          <p:nvPr/>
        </p:nvPicPr>
        <p:blipFill>
          <a:blip r:embed="rId4">
            <a:alphaModFix/>
          </a:blip>
          <a:stretch>
            <a:fillRect/>
          </a:stretch>
        </p:blipFill>
        <p:spPr>
          <a:xfrm>
            <a:off x="2058617" y="867150"/>
            <a:ext cx="5026772" cy="34092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pic>
        <p:nvPicPr>
          <p:cNvPr id="302" name="Google Shape;302;g2d57a596ac3_0_85"/>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19"/>
              </a:srgbClr>
            </a:outerShdw>
          </a:effectLst>
        </p:spPr>
      </p:pic>
      <p:sp>
        <p:nvSpPr>
          <p:cNvPr id="303" name="Google Shape;303;g2d57a596ac3_0_85"/>
          <p:cNvSpPr txBox="1">
            <a:spLocks noGrp="1"/>
          </p:cNvSpPr>
          <p:nvPr>
            <p:ph type="title"/>
          </p:nvPr>
        </p:nvSpPr>
        <p:spPr>
          <a:xfrm>
            <a:off x="477425" y="137075"/>
            <a:ext cx="8449200" cy="561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520"/>
              <a:buNone/>
            </a:pPr>
            <a:r>
              <a:rPr lang="en-GB" sz="2500"/>
              <a:t>Baseline Comparison for Sleep Metrics</a:t>
            </a:r>
            <a:endParaRPr sz="2500"/>
          </a:p>
        </p:txBody>
      </p:sp>
      <p:sp>
        <p:nvSpPr>
          <p:cNvPr id="304" name="Google Shape;304;g2d57a596ac3_0_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28</a:t>
            </a:fld>
            <a:endParaRPr b="1">
              <a:highlight>
                <a:schemeClr val="lt1"/>
              </a:highlight>
            </a:endParaRPr>
          </a:p>
        </p:txBody>
      </p:sp>
      <p:sp>
        <p:nvSpPr>
          <p:cNvPr id="305" name="Google Shape;305;g2d57a596ac3_0_85"/>
          <p:cNvSpPr txBox="1"/>
          <p:nvPr/>
        </p:nvSpPr>
        <p:spPr>
          <a:xfrm>
            <a:off x="526675" y="698975"/>
            <a:ext cx="7945800" cy="3212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rPr>
              <a:t>Baseline Formula: (</a:t>
            </a:r>
            <a:r>
              <a:rPr lang="en-GB" sz="1100">
                <a:solidFill>
                  <a:schemeClr val="dk1"/>
                </a:solidFill>
              </a:rPr>
              <a:t>use mean of the target variable)</a:t>
            </a:r>
            <a:endParaRPr sz="1100">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100" b="1">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sz="1100" b="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rPr>
              <a:t>Baseline MSEs results:</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sz="1100" b="1">
                <a:solidFill>
                  <a:schemeClr val="dk1"/>
                </a:solidFill>
              </a:rPr>
              <a:t>TotalSleepRecords:</a:t>
            </a:r>
            <a:r>
              <a:rPr lang="en-GB" sz="1100">
                <a:solidFill>
                  <a:schemeClr val="dk1"/>
                </a:solidFill>
              </a:rPr>
              <a:t> 0.0084</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b="1">
                <a:solidFill>
                  <a:schemeClr val="dk1"/>
                </a:solidFill>
              </a:rPr>
              <a:t>TotalMinutesAsleep:</a:t>
            </a:r>
            <a:r>
              <a:rPr lang="en-GB" sz="1100">
                <a:solidFill>
                  <a:schemeClr val="dk1"/>
                </a:solidFill>
              </a:rPr>
              <a:t> 0.0355</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b="1">
                <a:solidFill>
                  <a:schemeClr val="dk1"/>
                </a:solidFill>
              </a:rPr>
              <a:t>TotalTimeInBed:</a:t>
            </a:r>
            <a:r>
              <a:rPr lang="en-GB" sz="1100">
                <a:solidFill>
                  <a:schemeClr val="dk1"/>
                </a:solidFill>
              </a:rPr>
              <a:t> 0.0288</a:t>
            </a:r>
            <a:endParaRPr sz="1100">
              <a:solidFill>
                <a:schemeClr val="dk1"/>
              </a:solidFill>
            </a:endParaRPr>
          </a:p>
          <a:p>
            <a:pPr marL="0" lvl="0" indent="0" algn="l" rtl="0">
              <a:lnSpc>
                <a:spcPct val="115000"/>
              </a:lnSpc>
              <a:spcBef>
                <a:spcPts val="1200"/>
              </a:spcBef>
              <a:spcAft>
                <a:spcPts val="0"/>
              </a:spcAft>
              <a:buNone/>
            </a:pPr>
            <a:r>
              <a:rPr lang="en-GB" sz="1100" b="1">
                <a:solidFill>
                  <a:schemeClr val="dk1"/>
                </a:solidFill>
              </a:rPr>
              <a:t>Why Baseline?</a:t>
            </a:r>
            <a:endParaRPr sz="1100" b="1">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sz="1100">
                <a:solidFill>
                  <a:schemeClr val="dk1"/>
                </a:solidFill>
              </a:rPr>
              <a:t>Provides a benchmark for comparing model performance.</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a:solidFill>
                  <a:schemeClr val="dk1"/>
                </a:solidFill>
              </a:rPr>
              <a:t>Quantifies error reduction (e.g., XGBoost reduced error by 70%+ for all metrics).</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a:solidFill>
                  <a:schemeClr val="dk1"/>
                </a:solidFill>
              </a:rPr>
              <a:t>Highlights the prediction task's complexity.</a:t>
            </a:r>
            <a:endParaRPr sz="1100">
              <a:solidFill>
                <a:schemeClr val="dk1"/>
              </a:solidFill>
            </a:endParaRPr>
          </a:p>
          <a:p>
            <a:pPr marL="0" marR="0" lvl="0" indent="0" algn="l" rtl="0">
              <a:lnSpc>
                <a:spcPct val="115000"/>
              </a:lnSpc>
              <a:spcBef>
                <a:spcPts val="1200"/>
              </a:spcBef>
              <a:spcAft>
                <a:spcPts val="0"/>
              </a:spcAft>
              <a:buClr>
                <a:srgbClr val="000000"/>
              </a:buClr>
              <a:buSzPts val="1300"/>
              <a:buFont typeface="Arial"/>
              <a:buNone/>
            </a:pPr>
            <a:endParaRPr sz="1100" b="1">
              <a:solidFill>
                <a:schemeClr val="dk1"/>
              </a:solidFill>
            </a:endParaRPr>
          </a:p>
          <a:p>
            <a:pPr marL="0" marR="0" lvl="0" indent="0" algn="l" rtl="0">
              <a:lnSpc>
                <a:spcPct val="115000"/>
              </a:lnSpc>
              <a:spcBef>
                <a:spcPts val="1200"/>
              </a:spcBef>
              <a:spcAft>
                <a:spcPts val="0"/>
              </a:spcAft>
              <a:buClr>
                <a:srgbClr val="000000"/>
              </a:buClr>
              <a:buSzPts val="1100"/>
              <a:buFont typeface="Arial"/>
              <a:buNone/>
            </a:pPr>
            <a:endParaRPr sz="1100" b="0" i="0" u="none" strike="noStrike" cap="none">
              <a:solidFill>
                <a:schemeClr val="dk1"/>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100"/>
              <a:buFont typeface="Arial"/>
              <a:buNone/>
            </a:pPr>
            <a:endParaRPr sz="1100" b="1" i="0" u="none" strike="noStrike" cap="none">
              <a:solidFill>
                <a:schemeClr val="dk1"/>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100"/>
              <a:buFont typeface="Arial"/>
              <a:buNone/>
            </a:pPr>
            <a:endParaRPr sz="1100" b="1" i="0" u="none" strike="noStrike" cap="none">
              <a:solidFill>
                <a:schemeClr val="dk1"/>
              </a:solidFill>
              <a:latin typeface="Arial"/>
              <a:ea typeface="Arial"/>
              <a:cs typeface="Arial"/>
              <a:sym typeface="Arial"/>
            </a:endParaRPr>
          </a:p>
          <a:p>
            <a:pPr marL="0" marR="0" lvl="0" indent="0" algn="l" rtl="0">
              <a:lnSpc>
                <a:spcPct val="115000"/>
              </a:lnSpc>
              <a:spcBef>
                <a:spcPts val="1200"/>
              </a:spcBef>
              <a:spcAft>
                <a:spcPts val="0"/>
              </a:spcAft>
              <a:buClr>
                <a:srgbClr val="000000"/>
              </a:buClr>
              <a:buSzPts val="1100"/>
              <a:buFont typeface="Arial"/>
              <a:buNone/>
            </a:pPr>
            <a:endParaRPr sz="1100" b="0" i="0" u="none" strike="noStrike" cap="none">
              <a:solidFill>
                <a:schemeClr val="dk1"/>
              </a:solidFill>
              <a:latin typeface="Arial"/>
              <a:ea typeface="Arial"/>
              <a:cs typeface="Arial"/>
              <a:sym typeface="Arial"/>
            </a:endParaRPr>
          </a:p>
          <a:p>
            <a:pPr marL="0" marR="0" lvl="0" indent="0" algn="l" rtl="0">
              <a:lnSpc>
                <a:spcPct val="100000"/>
              </a:lnSpc>
              <a:spcBef>
                <a:spcPts val="1200"/>
              </a:spcBef>
              <a:spcAft>
                <a:spcPts val="0"/>
              </a:spcAft>
              <a:buClr>
                <a:srgbClr val="000000"/>
              </a:buClr>
              <a:buSzPts val="1200"/>
              <a:buFont typeface="Arial"/>
              <a:buNone/>
            </a:pPr>
            <a:endParaRPr sz="1200" b="1" i="0" u="none" strike="noStrike" cap="none">
              <a:solidFill>
                <a:schemeClr val="dk1"/>
              </a:solidFill>
              <a:latin typeface="Arial"/>
              <a:ea typeface="Arial"/>
              <a:cs typeface="Arial"/>
              <a:sym typeface="Arial"/>
            </a:endParaRPr>
          </a:p>
        </p:txBody>
      </p:sp>
      <p:pic>
        <p:nvPicPr>
          <p:cNvPr id="306" name="Google Shape;306;g2d57a596ac3_0_85"/>
          <p:cNvPicPr preferRelativeResize="0"/>
          <p:nvPr/>
        </p:nvPicPr>
        <p:blipFill>
          <a:blip r:embed="rId4">
            <a:alphaModFix/>
          </a:blip>
          <a:stretch>
            <a:fillRect/>
          </a:stretch>
        </p:blipFill>
        <p:spPr>
          <a:xfrm>
            <a:off x="1983475" y="1057350"/>
            <a:ext cx="3574649" cy="5095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11" name="Google Shape;311;g2d6367ba110_1_36"/>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12" name="Google Shape;312;g2d6367ba110_1_36"/>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SzPts val="1100"/>
              <a:buNone/>
            </a:pPr>
            <a:r>
              <a:rPr lang="en-GB" sz="2500"/>
              <a:t> Model Performance: Validation vs. Test Errors</a:t>
            </a:r>
            <a:endParaRPr sz="2500"/>
          </a:p>
        </p:txBody>
      </p:sp>
      <p:sp>
        <p:nvSpPr>
          <p:cNvPr id="313" name="Google Shape;313;g2d6367ba110_1_3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29</a:t>
            </a:fld>
            <a:endParaRPr b="1">
              <a:highlight>
                <a:schemeClr val="lt1"/>
              </a:highlight>
            </a:endParaRPr>
          </a:p>
        </p:txBody>
      </p:sp>
      <p:sp>
        <p:nvSpPr>
          <p:cNvPr id="314" name="Google Shape;314;g2d6367ba110_1_36"/>
          <p:cNvSpPr txBox="1"/>
          <p:nvPr/>
        </p:nvSpPr>
        <p:spPr>
          <a:xfrm>
            <a:off x="6275300" y="1075775"/>
            <a:ext cx="2510100" cy="346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GB" sz="1100" b="1">
                <a:solidFill>
                  <a:schemeClr val="dk1"/>
                </a:solidFill>
              </a:rPr>
              <a:t>Target Variable:</a:t>
            </a:r>
            <a:r>
              <a:rPr lang="en-GB" sz="1100">
                <a:solidFill>
                  <a:schemeClr val="dk1"/>
                </a:solidFill>
              </a:rPr>
              <a:t>TotalSleepRecords</a:t>
            </a:r>
            <a:endParaRPr sz="1100" b="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rPr>
              <a:t>XGBoost (XGB):</a:t>
            </a:r>
            <a:r>
              <a:rPr lang="en-GB" sz="1100">
                <a:solidFill>
                  <a:schemeClr val="dk1"/>
                </a:solidFill>
              </a:rPr>
              <a:t> Lowest Validation Error (0.0858) and Test Error (0.1016), generalizes best.</a:t>
            </a:r>
            <a:endParaRPr sz="11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rPr>
              <a:t>Other Models:</a:t>
            </a:r>
            <a:r>
              <a:rPr lang="en-GB" sz="1100">
                <a:solidFill>
                  <a:schemeClr val="dk1"/>
                </a:solidFill>
              </a:rPr>
              <a:t> SVR, KNN, Elastic Net, Lasso, Linear, Ridge perform similarly (~0.089-0.090) but worse than XGB.</a:t>
            </a:r>
            <a:endParaRPr sz="11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GB" sz="1100" b="1">
                <a:solidFill>
                  <a:schemeClr val="dk1"/>
                </a:solidFill>
              </a:rPr>
              <a:t>Test Error &gt; Validation Error:</a:t>
            </a:r>
            <a:r>
              <a:rPr lang="en-GB" sz="1100">
                <a:solidFill>
                  <a:schemeClr val="dk1"/>
                </a:solidFill>
              </a:rPr>
              <a:t> Indicates slight overfitting. Address with more data or regularization.</a:t>
            </a:r>
            <a:endParaRPr sz="1100">
              <a:solidFill>
                <a:schemeClr val="dk1"/>
              </a:solidFill>
            </a:endParaRPr>
          </a:p>
          <a:p>
            <a:pPr marL="0" lvl="0" indent="0" algn="l" rtl="0">
              <a:lnSpc>
                <a:spcPct val="115000"/>
              </a:lnSpc>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p:txBody>
      </p:sp>
      <p:pic>
        <p:nvPicPr>
          <p:cNvPr id="315" name="Google Shape;315;g2d6367ba110_1_36"/>
          <p:cNvPicPr preferRelativeResize="0"/>
          <p:nvPr/>
        </p:nvPicPr>
        <p:blipFill>
          <a:blip r:embed="rId4">
            <a:alphaModFix/>
          </a:blip>
          <a:stretch>
            <a:fillRect/>
          </a:stretch>
        </p:blipFill>
        <p:spPr>
          <a:xfrm>
            <a:off x="490925" y="893100"/>
            <a:ext cx="5627699" cy="33572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g2d6367ba110_1_10"/>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20"/>
              </a:srgbClr>
            </a:outerShdw>
          </a:effectLst>
        </p:spPr>
      </p:pic>
      <p:sp>
        <p:nvSpPr>
          <p:cNvPr id="73" name="Google Shape;73;g2d6367ba110_1_10"/>
          <p:cNvSpPr txBox="1">
            <a:spLocks noGrp="1"/>
          </p:cNvSpPr>
          <p:nvPr>
            <p:ph type="title"/>
          </p:nvPr>
        </p:nvSpPr>
        <p:spPr>
          <a:xfrm>
            <a:off x="311700" y="3561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What is the Problem?</a:t>
            </a:r>
            <a:endParaRPr/>
          </a:p>
        </p:txBody>
      </p:sp>
      <p:sp>
        <p:nvSpPr>
          <p:cNvPr id="74" name="Google Shape;74;g2d6367ba110_1_10"/>
          <p:cNvSpPr txBox="1">
            <a:spLocks noGrp="1"/>
          </p:cNvSpPr>
          <p:nvPr>
            <p:ph type="body" idx="1"/>
          </p:nvPr>
        </p:nvSpPr>
        <p:spPr>
          <a:xfrm>
            <a:off x="703200" y="1028700"/>
            <a:ext cx="7737600" cy="1422600"/>
          </a:xfrm>
          <a:prstGeom prst="rect">
            <a:avLst/>
          </a:prstGeom>
          <a:noFill/>
          <a:ln>
            <a:noFill/>
          </a:ln>
        </p:spPr>
        <p:txBody>
          <a:bodyPr spcFirstLastPara="1" wrap="square" lIns="91425" tIns="91425" rIns="91425" bIns="91425" anchor="t" anchorCtr="0">
            <a:normAutofit/>
          </a:bodyPr>
          <a:lstStyle/>
          <a:p>
            <a:pPr marL="914400" lvl="1" indent="-304800" algn="l" rtl="0">
              <a:lnSpc>
                <a:spcPct val="115000"/>
              </a:lnSpc>
              <a:spcBef>
                <a:spcPts val="1200"/>
              </a:spcBef>
              <a:spcAft>
                <a:spcPts val="0"/>
              </a:spcAft>
              <a:buClr>
                <a:schemeClr val="dk1"/>
              </a:buClr>
              <a:buSzPts val="1200"/>
              <a:buChar char="○"/>
            </a:pPr>
            <a:r>
              <a:rPr lang="en-GB" sz="1200">
                <a:solidFill>
                  <a:schemeClr val="dk1"/>
                </a:solidFill>
              </a:rPr>
              <a:t>Wearable devices generate extensive data but lack actionable insights.</a:t>
            </a:r>
            <a:endParaRPr sz="1200">
              <a:solidFill>
                <a:schemeClr val="dk1"/>
              </a:solidFill>
            </a:endParaRPr>
          </a:p>
          <a:p>
            <a:pPr marL="914400" lvl="1" indent="-304800" algn="l" rtl="0">
              <a:lnSpc>
                <a:spcPct val="115000"/>
              </a:lnSpc>
              <a:spcBef>
                <a:spcPts val="0"/>
              </a:spcBef>
              <a:spcAft>
                <a:spcPts val="0"/>
              </a:spcAft>
              <a:buClr>
                <a:schemeClr val="dk1"/>
              </a:buClr>
              <a:buSzPts val="1200"/>
              <a:buChar char="○"/>
            </a:pPr>
            <a:r>
              <a:rPr lang="en-GB" sz="1200">
                <a:solidFill>
                  <a:schemeClr val="dk1"/>
                </a:solidFill>
              </a:rPr>
              <a:t>Sleep, activity, and heart rate data are often analyzed in isolation.</a:t>
            </a:r>
            <a:endParaRPr sz="1200">
              <a:solidFill>
                <a:schemeClr val="dk1"/>
              </a:solidFill>
            </a:endParaRPr>
          </a:p>
          <a:p>
            <a:pPr marL="914400" lvl="1" indent="-304800" algn="l" rtl="0">
              <a:lnSpc>
                <a:spcPct val="115000"/>
              </a:lnSpc>
              <a:spcBef>
                <a:spcPts val="0"/>
              </a:spcBef>
              <a:spcAft>
                <a:spcPts val="0"/>
              </a:spcAft>
              <a:buClr>
                <a:schemeClr val="dk1"/>
              </a:buClr>
              <a:buSzPts val="1200"/>
              <a:buChar char="○"/>
            </a:pPr>
            <a:r>
              <a:rPr lang="en-GB" sz="1200">
                <a:solidFill>
                  <a:schemeClr val="dk1"/>
                </a:solidFill>
              </a:rPr>
              <a:t>Missing data and variability challenge accurate predictions and behavior analysis.</a:t>
            </a:r>
            <a:endParaRPr sz="1200" b="1">
              <a:solidFill>
                <a:schemeClr val="dk1"/>
              </a:solidFill>
            </a:endParaRPr>
          </a:p>
        </p:txBody>
      </p:sp>
      <p:sp>
        <p:nvSpPr>
          <p:cNvPr id="75" name="Google Shape;75;g2d6367ba110_1_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3</a:t>
            </a:fld>
            <a:endParaRPr b="1">
              <a:highlight>
                <a:schemeClr val="lt1"/>
              </a:highlight>
            </a:endParaRPr>
          </a:p>
        </p:txBody>
      </p:sp>
      <p:sp>
        <p:nvSpPr>
          <p:cNvPr id="76" name="Google Shape;76;g2d6367ba110_1_10"/>
          <p:cNvSpPr txBox="1">
            <a:spLocks noGrp="1"/>
          </p:cNvSpPr>
          <p:nvPr>
            <p:ph type="title"/>
          </p:nvPr>
        </p:nvSpPr>
        <p:spPr>
          <a:xfrm>
            <a:off x="311700" y="23754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SzPts val="1100"/>
              <a:buNone/>
            </a:pPr>
            <a:r>
              <a:rPr lang="en-GB" sz="2500"/>
              <a:t>Why This Matters</a:t>
            </a:r>
            <a:endParaRPr sz="2500"/>
          </a:p>
        </p:txBody>
      </p:sp>
      <p:sp>
        <p:nvSpPr>
          <p:cNvPr id="77" name="Google Shape;77;g2d6367ba110_1_10"/>
          <p:cNvSpPr txBox="1">
            <a:spLocks noGrp="1"/>
          </p:cNvSpPr>
          <p:nvPr>
            <p:ph type="body" idx="1"/>
          </p:nvPr>
        </p:nvSpPr>
        <p:spPr>
          <a:xfrm>
            <a:off x="734775" y="2948125"/>
            <a:ext cx="7737600" cy="1485900"/>
          </a:xfrm>
          <a:prstGeom prst="rect">
            <a:avLst/>
          </a:prstGeom>
          <a:noFill/>
          <a:ln>
            <a:noFill/>
          </a:ln>
        </p:spPr>
        <p:txBody>
          <a:bodyPr spcFirstLastPara="1" wrap="square" lIns="91425" tIns="91425" rIns="91425" bIns="91425" anchor="t" anchorCtr="0">
            <a:normAutofit/>
          </a:bodyPr>
          <a:lstStyle/>
          <a:p>
            <a:pPr marL="914400" lvl="1" indent="-304800" algn="l" rtl="0">
              <a:lnSpc>
                <a:spcPct val="115000"/>
              </a:lnSpc>
              <a:spcBef>
                <a:spcPts val="1200"/>
              </a:spcBef>
              <a:spcAft>
                <a:spcPts val="0"/>
              </a:spcAft>
              <a:buClr>
                <a:schemeClr val="dk1"/>
              </a:buClr>
              <a:buSzPts val="1200"/>
              <a:buChar char="○"/>
            </a:pPr>
            <a:r>
              <a:rPr lang="en-GB" sz="1200">
                <a:solidFill>
                  <a:schemeClr val="dk1"/>
                </a:solidFill>
              </a:rPr>
              <a:t>Improved health through personalized recommendations.</a:t>
            </a:r>
            <a:endParaRPr sz="1200">
              <a:solidFill>
                <a:schemeClr val="dk1"/>
              </a:solidFill>
            </a:endParaRPr>
          </a:p>
          <a:p>
            <a:pPr marL="914400" lvl="1" indent="-304800" algn="l" rtl="0">
              <a:lnSpc>
                <a:spcPct val="115000"/>
              </a:lnSpc>
              <a:spcBef>
                <a:spcPts val="0"/>
              </a:spcBef>
              <a:spcAft>
                <a:spcPts val="0"/>
              </a:spcAft>
              <a:buClr>
                <a:schemeClr val="dk1"/>
              </a:buClr>
              <a:buSzPts val="1200"/>
              <a:buChar char="○"/>
            </a:pPr>
            <a:r>
              <a:rPr lang="en-GB" sz="1200">
                <a:solidFill>
                  <a:schemeClr val="dk1"/>
                </a:solidFill>
              </a:rPr>
              <a:t>Helps users optimize sleep, activity, and heart rate for better health outcomes.</a:t>
            </a:r>
            <a:endParaRPr sz="1200">
              <a:solidFill>
                <a:schemeClr val="dk1"/>
              </a:solidFill>
            </a:endParaRPr>
          </a:p>
          <a:p>
            <a:pPr marL="914400" lvl="1" indent="-304800" algn="l" rtl="0">
              <a:lnSpc>
                <a:spcPct val="115000"/>
              </a:lnSpc>
              <a:spcBef>
                <a:spcPts val="0"/>
              </a:spcBef>
              <a:spcAft>
                <a:spcPts val="0"/>
              </a:spcAft>
              <a:buClr>
                <a:schemeClr val="dk1"/>
              </a:buClr>
              <a:buSzPts val="1200"/>
              <a:buChar char="○"/>
            </a:pPr>
            <a:r>
              <a:rPr lang="en-GB" sz="1200">
                <a:solidFill>
                  <a:schemeClr val="dk1"/>
                </a:solidFill>
              </a:rPr>
              <a:t>Supports wearable tech in moving from data tracking to actionable guidance.</a:t>
            </a:r>
            <a:endParaRPr sz="1200">
              <a:solidFill>
                <a:schemeClr val="dk1"/>
              </a:solidFill>
            </a:endParaRPr>
          </a:p>
          <a:p>
            <a:pPr marL="0" lvl="0" indent="0" algn="l" rtl="0">
              <a:lnSpc>
                <a:spcPct val="115000"/>
              </a:lnSpc>
              <a:spcBef>
                <a:spcPts val="0"/>
              </a:spcBef>
              <a:spcAft>
                <a:spcPts val="0"/>
              </a:spcAft>
              <a:buNone/>
            </a:pPr>
            <a:endParaRPr sz="1200" b="1">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pic>
        <p:nvPicPr>
          <p:cNvPr id="320" name="Google Shape;320;g2d5f984d78d_0_561"/>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20"/>
              </a:srgbClr>
            </a:outerShdw>
          </a:effectLst>
        </p:spPr>
      </p:pic>
      <p:sp>
        <p:nvSpPr>
          <p:cNvPr id="321" name="Google Shape;321;g2d5f984d78d_0_561"/>
          <p:cNvSpPr txBox="1">
            <a:spLocks noGrp="1"/>
          </p:cNvSpPr>
          <p:nvPr>
            <p:ph type="title"/>
          </p:nvPr>
        </p:nvSpPr>
        <p:spPr>
          <a:xfrm>
            <a:off x="355575" y="79150"/>
            <a:ext cx="7416300" cy="61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520"/>
              <a:buNone/>
            </a:pPr>
            <a:r>
              <a:rPr lang="en-GB" sz="2000"/>
              <a:t>Performance of Models for Predicting Total Minutes Asleep</a:t>
            </a:r>
            <a:endParaRPr sz="2000"/>
          </a:p>
        </p:txBody>
      </p:sp>
      <p:sp>
        <p:nvSpPr>
          <p:cNvPr id="322" name="Google Shape;322;g2d5f984d78d_0_56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30</a:t>
            </a:fld>
            <a:endParaRPr b="1">
              <a:highlight>
                <a:schemeClr val="lt1"/>
              </a:highlight>
            </a:endParaRPr>
          </a:p>
        </p:txBody>
      </p:sp>
      <p:sp>
        <p:nvSpPr>
          <p:cNvPr id="323" name="Google Shape;323;g2d5f984d78d_0_561"/>
          <p:cNvSpPr txBox="1">
            <a:spLocks noGrp="1"/>
          </p:cNvSpPr>
          <p:nvPr>
            <p:ph type="title"/>
          </p:nvPr>
        </p:nvSpPr>
        <p:spPr>
          <a:xfrm>
            <a:off x="757500" y="695350"/>
            <a:ext cx="7416300" cy="61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520"/>
              <a:buNone/>
            </a:pPr>
            <a:r>
              <a:rPr lang="en-GB" sz="1800" b="1"/>
              <a:t>Target: Total Minutes Asleep</a:t>
            </a:r>
            <a:endParaRPr sz="1800" b="1"/>
          </a:p>
        </p:txBody>
      </p:sp>
      <p:graphicFrame>
        <p:nvGraphicFramePr>
          <p:cNvPr id="324" name="Google Shape;324;g2d5f984d78d_0_561"/>
          <p:cNvGraphicFramePr/>
          <p:nvPr/>
        </p:nvGraphicFramePr>
        <p:xfrm>
          <a:off x="681300" y="1245738"/>
          <a:ext cx="3000000" cy="3000000"/>
        </p:xfrm>
        <a:graphic>
          <a:graphicData uri="http://schemas.openxmlformats.org/drawingml/2006/table">
            <a:tbl>
              <a:tblPr>
                <a:noFill/>
                <a:tableStyleId>{E9C6A5D8-D33A-4EF0-AC51-6E146BF04FB6}</a:tableStyleId>
              </a:tblPr>
              <a:tblGrid>
                <a:gridCol w="1838325">
                  <a:extLst>
                    <a:ext uri="{9D8B030D-6E8A-4147-A177-3AD203B41FA5}">
                      <a16:colId xmlns:a16="http://schemas.microsoft.com/office/drawing/2014/main" val="20000"/>
                    </a:ext>
                  </a:extLst>
                </a:gridCol>
                <a:gridCol w="1543050">
                  <a:extLst>
                    <a:ext uri="{9D8B030D-6E8A-4147-A177-3AD203B41FA5}">
                      <a16:colId xmlns:a16="http://schemas.microsoft.com/office/drawing/2014/main" val="20001"/>
                    </a:ext>
                  </a:extLst>
                </a:gridCol>
                <a:gridCol w="1428750">
                  <a:extLst>
                    <a:ext uri="{9D8B030D-6E8A-4147-A177-3AD203B41FA5}">
                      <a16:colId xmlns:a16="http://schemas.microsoft.com/office/drawing/2014/main" val="20002"/>
                    </a:ext>
                  </a:extLst>
                </a:gridCol>
                <a:gridCol w="1504950">
                  <a:extLst>
                    <a:ext uri="{9D8B030D-6E8A-4147-A177-3AD203B41FA5}">
                      <a16:colId xmlns:a16="http://schemas.microsoft.com/office/drawing/2014/main" val="20003"/>
                    </a:ext>
                  </a:extLst>
                </a:gridCol>
                <a:gridCol w="1504950">
                  <a:extLst>
                    <a:ext uri="{9D8B030D-6E8A-4147-A177-3AD203B41FA5}">
                      <a16:colId xmlns:a16="http://schemas.microsoft.com/office/drawing/2014/main" val="20004"/>
                    </a:ext>
                  </a:extLst>
                </a:gridCol>
              </a:tblGrid>
              <a:tr h="200025">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Model</a:t>
                      </a:r>
                      <a:endParaRPr sz="1000" b="1">
                        <a:solidFill>
                          <a:srgbClr val="FFFFFF"/>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0:0"/>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Target</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0:1"/>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Average_Train_MSE</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0:2"/>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Average_Val_MSE</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0:3"/>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Average_Test_MSE</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0:4"/>
                      </a:ext>
                    </a:extLst>
                  </a:tcPr>
                </a:tc>
                <a:extLst>
                  <a:ext uri="{0D108BD9-81ED-4DB2-BD59-A6C34878D82A}">
                    <a16:rowId xmlns:a16="http://schemas.microsoft.com/office/drawing/2014/main" val="10000"/>
                  </a:ext>
                </a:extLst>
              </a:tr>
              <a:tr h="200025">
                <a:tc>
                  <a:txBody>
                    <a:bodyPr/>
                    <a:lstStyle/>
                    <a:p>
                      <a:pPr marL="0" lvl="0" indent="0" algn="l"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XGB</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1:0"/>
                      </a:ext>
                    </a:extLst>
                  </a:tcPr>
                </a:tc>
                <a:tc>
                  <a:txBody>
                    <a:bodyPr/>
                    <a:lstStyle/>
                    <a:p>
                      <a:pPr marL="0" lvl="0" indent="0" algn="l"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TotalMinutesAsleep</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1:1"/>
                      </a:ext>
                    </a:extLst>
                  </a:tcPr>
                </a:tc>
                <a:tc>
                  <a:txBody>
                    <a:bodyPr/>
                    <a:lstStyle/>
                    <a:p>
                      <a:pPr marL="0" lvl="0" indent="0" algn="r"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0.0194</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1:2"/>
                      </a:ext>
                    </a:extLst>
                  </a:tcPr>
                </a:tc>
                <a:tc>
                  <a:txBody>
                    <a:bodyPr/>
                    <a:lstStyle/>
                    <a:p>
                      <a:pPr marL="0" lvl="0" indent="0" algn="r"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0.1095</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1:3"/>
                      </a:ext>
                    </a:extLst>
                  </a:tcPr>
                </a:tc>
                <a:tc>
                  <a:txBody>
                    <a:bodyPr/>
                    <a:lstStyle/>
                    <a:p>
                      <a:pPr marL="0" lvl="0" indent="0" algn="r"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0.1321</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1:4"/>
                      </a:ext>
                    </a:extLst>
                  </a:tcPr>
                </a:tc>
                <a:extLst>
                  <a:ext uri="{0D108BD9-81ED-4DB2-BD59-A6C34878D82A}">
                    <a16:rowId xmlns:a16="http://schemas.microsoft.com/office/drawing/2014/main" val="10001"/>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SVR</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2: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TotalMinutesAsleep</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2: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0.1026</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2: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0.1198</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2: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0.1403</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2:4"/>
                      </a:ext>
                    </a:extLst>
                  </a:tcPr>
                </a:tc>
                <a:extLst>
                  <a:ext uri="{0D108BD9-81ED-4DB2-BD59-A6C34878D82A}">
                    <a16:rowId xmlns:a16="http://schemas.microsoft.com/office/drawing/2014/main" val="10002"/>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KNN</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3: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TotalMinutesAsleep</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3: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3: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0.1206</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3: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0.1397</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3:4"/>
                      </a:ext>
                    </a:extLst>
                  </a:tcPr>
                </a:tc>
                <a:extLst>
                  <a:ext uri="{0D108BD9-81ED-4DB2-BD59-A6C34878D82A}">
                    <a16:rowId xmlns:a16="http://schemas.microsoft.com/office/drawing/2014/main" val="10003"/>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Elastic Net</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4: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TotalMinutesAsleep</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4: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0.1416</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4: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0.1542</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4: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0.1655</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4:4"/>
                      </a:ext>
                    </a:extLst>
                  </a:tcPr>
                </a:tc>
                <a:extLst>
                  <a:ext uri="{0D108BD9-81ED-4DB2-BD59-A6C34878D82A}">
                    <a16:rowId xmlns:a16="http://schemas.microsoft.com/office/drawing/2014/main" val="10004"/>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Lasso</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5: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TotalMinutesAsleep</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5: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0.1612</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5: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0.1774</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5: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0.1858</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5:4"/>
                      </a:ext>
                    </a:extLst>
                  </a:tcPr>
                </a:tc>
                <a:extLst>
                  <a:ext uri="{0D108BD9-81ED-4DB2-BD59-A6C34878D82A}">
                    <a16:rowId xmlns:a16="http://schemas.microsoft.com/office/drawing/2014/main" val="10005"/>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Linear</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6: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TotalMinutesAsleep</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6: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0.125</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6: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0.1354</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6: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0.1518</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6:4"/>
                      </a:ext>
                    </a:extLst>
                  </a:tcPr>
                </a:tc>
                <a:extLst>
                  <a:ext uri="{0D108BD9-81ED-4DB2-BD59-A6C34878D82A}">
                    <a16:rowId xmlns:a16="http://schemas.microsoft.com/office/drawing/2014/main" val="10006"/>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Ridge</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7: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TotalMinutesAsleep</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7: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0.1257</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7: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0.1364</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7: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0.1535</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24:7:4"/>
                      </a:ext>
                    </a:extLst>
                  </a:tcPr>
                </a:tc>
                <a:extLst>
                  <a:ext uri="{0D108BD9-81ED-4DB2-BD59-A6C34878D82A}">
                    <a16:rowId xmlns:a16="http://schemas.microsoft.com/office/drawing/2014/main" val="10007"/>
                  </a:ext>
                </a:extLst>
              </a:tr>
            </a:tbl>
          </a:graphicData>
        </a:graphic>
      </p:graphicFrame>
      <p:sp>
        <p:nvSpPr>
          <p:cNvPr id="325" name="Google Shape;325;g2d5f984d78d_0_561"/>
          <p:cNvSpPr txBox="1"/>
          <p:nvPr/>
        </p:nvSpPr>
        <p:spPr>
          <a:xfrm>
            <a:off x="560300" y="3059200"/>
            <a:ext cx="80172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b="1">
                <a:solidFill>
                  <a:schemeClr val="dk1"/>
                </a:solidFill>
              </a:rPr>
              <a:t>Insight:</a:t>
            </a:r>
            <a:endParaRPr sz="1100" b="1">
              <a:solidFill>
                <a:schemeClr val="dk1"/>
              </a:solidFill>
            </a:endParaRPr>
          </a:p>
          <a:p>
            <a:pPr marL="0" lvl="0" indent="0" algn="l" rtl="0">
              <a:spcBef>
                <a:spcPts val="0"/>
              </a:spcBef>
              <a:spcAft>
                <a:spcPts val="0"/>
              </a:spcAft>
              <a:buNone/>
            </a:pPr>
            <a:endParaRPr sz="1100" b="1">
              <a:solidFill>
                <a:schemeClr val="dk1"/>
              </a:solidFill>
            </a:endParaRPr>
          </a:p>
          <a:p>
            <a:pPr marL="0" lvl="0" indent="0" algn="l" rtl="0">
              <a:spcBef>
                <a:spcPts val="0"/>
              </a:spcBef>
              <a:spcAft>
                <a:spcPts val="0"/>
              </a:spcAft>
              <a:buNone/>
            </a:pPr>
            <a:r>
              <a:rPr lang="en-GB" sz="1100">
                <a:solidFill>
                  <a:schemeClr val="dk1"/>
                </a:solidFill>
              </a:rPr>
              <a:t>XGB achieves the best performance with the lowest error metrics, making it the most reliable model for predicting TotalMinutesAsleep.</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pic>
        <p:nvPicPr>
          <p:cNvPr id="330" name="Google Shape;330;g2d64c9ac31b_2_59"/>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20"/>
              </a:srgbClr>
            </a:outerShdw>
          </a:effectLst>
        </p:spPr>
      </p:pic>
      <p:sp>
        <p:nvSpPr>
          <p:cNvPr id="331" name="Google Shape;331;g2d64c9ac31b_2_59"/>
          <p:cNvSpPr txBox="1">
            <a:spLocks noGrp="1"/>
          </p:cNvSpPr>
          <p:nvPr>
            <p:ph type="title"/>
          </p:nvPr>
        </p:nvSpPr>
        <p:spPr>
          <a:xfrm>
            <a:off x="355575" y="79150"/>
            <a:ext cx="7416300" cy="61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520"/>
              <a:buNone/>
            </a:pPr>
            <a:r>
              <a:rPr lang="en-GB" sz="2000"/>
              <a:t>Performance of Models for Predicting Total Time In Bed</a:t>
            </a:r>
            <a:endParaRPr sz="2000"/>
          </a:p>
        </p:txBody>
      </p:sp>
      <p:sp>
        <p:nvSpPr>
          <p:cNvPr id="332" name="Google Shape;332;g2d64c9ac31b_2_5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31</a:t>
            </a:fld>
            <a:endParaRPr b="1">
              <a:highlight>
                <a:schemeClr val="lt1"/>
              </a:highlight>
            </a:endParaRPr>
          </a:p>
        </p:txBody>
      </p:sp>
      <p:sp>
        <p:nvSpPr>
          <p:cNvPr id="333" name="Google Shape;333;g2d64c9ac31b_2_59"/>
          <p:cNvSpPr txBox="1">
            <a:spLocks noGrp="1"/>
          </p:cNvSpPr>
          <p:nvPr>
            <p:ph type="title"/>
          </p:nvPr>
        </p:nvSpPr>
        <p:spPr>
          <a:xfrm>
            <a:off x="567000" y="616450"/>
            <a:ext cx="7416300" cy="61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520"/>
              <a:buNone/>
            </a:pPr>
            <a:r>
              <a:rPr lang="en-GB" sz="1800" b="1"/>
              <a:t>Target: Total Time In Bed</a:t>
            </a:r>
            <a:endParaRPr sz="1800" b="1"/>
          </a:p>
        </p:txBody>
      </p:sp>
      <p:graphicFrame>
        <p:nvGraphicFramePr>
          <p:cNvPr id="334" name="Google Shape;334;g2d64c9ac31b_2_59"/>
          <p:cNvGraphicFramePr/>
          <p:nvPr/>
        </p:nvGraphicFramePr>
        <p:xfrm>
          <a:off x="567038" y="1184763"/>
          <a:ext cx="3000000" cy="3000000"/>
        </p:xfrm>
        <a:graphic>
          <a:graphicData uri="http://schemas.openxmlformats.org/drawingml/2006/table">
            <a:tbl>
              <a:tblPr>
                <a:noFill/>
                <a:tableStyleId>{E9C6A5D8-D33A-4EF0-AC51-6E146BF04FB6}</a:tableStyleId>
              </a:tblPr>
              <a:tblGrid>
                <a:gridCol w="1838325">
                  <a:extLst>
                    <a:ext uri="{9D8B030D-6E8A-4147-A177-3AD203B41FA5}">
                      <a16:colId xmlns:a16="http://schemas.microsoft.com/office/drawing/2014/main" val="20000"/>
                    </a:ext>
                  </a:extLst>
                </a:gridCol>
                <a:gridCol w="1543050">
                  <a:extLst>
                    <a:ext uri="{9D8B030D-6E8A-4147-A177-3AD203B41FA5}">
                      <a16:colId xmlns:a16="http://schemas.microsoft.com/office/drawing/2014/main" val="20001"/>
                    </a:ext>
                  </a:extLst>
                </a:gridCol>
                <a:gridCol w="1428750">
                  <a:extLst>
                    <a:ext uri="{9D8B030D-6E8A-4147-A177-3AD203B41FA5}">
                      <a16:colId xmlns:a16="http://schemas.microsoft.com/office/drawing/2014/main" val="20002"/>
                    </a:ext>
                  </a:extLst>
                </a:gridCol>
                <a:gridCol w="1504950">
                  <a:extLst>
                    <a:ext uri="{9D8B030D-6E8A-4147-A177-3AD203B41FA5}">
                      <a16:colId xmlns:a16="http://schemas.microsoft.com/office/drawing/2014/main" val="20003"/>
                    </a:ext>
                  </a:extLst>
                </a:gridCol>
                <a:gridCol w="1504950">
                  <a:extLst>
                    <a:ext uri="{9D8B030D-6E8A-4147-A177-3AD203B41FA5}">
                      <a16:colId xmlns:a16="http://schemas.microsoft.com/office/drawing/2014/main" val="20004"/>
                    </a:ext>
                  </a:extLst>
                </a:gridCol>
              </a:tblGrid>
              <a:tr h="200025">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Model</a:t>
                      </a:r>
                      <a:endParaRPr sz="1000" b="1">
                        <a:solidFill>
                          <a:srgbClr val="FFFFFF"/>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0:0"/>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Target</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0:1"/>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Average_Train_MSE</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0:2"/>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Average_Val_MSE</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0:3"/>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Average_Test_MSE</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0:4"/>
                      </a:ext>
                    </a:extLst>
                  </a:tcPr>
                </a:tc>
                <a:extLst>
                  <a:ext uri="{0D108BD9-81ED-4DB2-BD59-A6C34878D82A}">
                    <a16:rowId xmlns:a16="http://schemas.microsoft.com/office/drawing/2014/main" val="10000"/>
                  </a:ext>
                </a:extLst>
              </a:tr>
              <a:tr h="200025">
                <a:tc>
                  <a:txBody>
                    <a:bodyPr/>
                    <a:lstStyle/>
                    <a:p>
                      <a:pPr marL="0" lvl="0" indent="0" algn="l"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XGB</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1:0"/>
                      </a:ext>
                    </a:extLst>
                  </a:tcPr>
                </a:tc>
                <a:tc>
                  <a:txBody>
                    <a:bodyPr/>
                    <a:lstStyle/>
                    <a:p>
                      <a:pPr marL="0" lvl="0" indent="0" algn="l"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TotalTimeInBed</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1:1"/>
                      </a:ext>
                    </a:extLst>
                  </a:tcPr>
                </a:tc>
                <a:tc>
                  <a:txBody>
                    <a:bodyPr/>
                    <a:lstStyle/>
                    <a:p>
                      <a:pPr marL="0" lvl="0" indent="0" algn="r"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0.0168</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1:2"/>
                      </a:ext>
                    </a:extLst>
                  </a:tcPr>
                </a:tc>
                <a:tc>
                  <a:txBody>
                    <a:bodyPr/>
                    <a:lstStyle/>
                    <a:p>
                      <a:pPr marL="0" lvl="0" indent="0" algn="r"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0.1004</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1:3"/>
                      </a:ext>
                    </a:extLst>
                  </a:tcPr>
                </a:tc>
                <a:tc>
                  <a:txBody>
                    <a:bodyPr/>
                    <a:lstStyle/>
                    <a:p>
                      <a:pPr marL="0" lvl="0" indent="0" algn="r"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0.1174</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1:4"/>
                      </a:ext>
                    </a:extLst>
                  </a:tcPr>
                </a:tc>
                <a:extLst>
                  <a:ext uri="{0D108BD9-81ED-4DB2-BD59-A6C34878D82A}">
                    <a16:rowId xmlns:a16="http://schemas.microsoft.com/office/drawing/2014/main" val="10001"/>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SVR</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2: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TotalTimeInBed</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2: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0.0916</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2: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0.1079</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2: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0.1294</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2:4"/>
                      </a:ext>
                    </a:extLst>
                  </a:tcPr>
                </a:tc>
                <a:extLst>
                  <a:ext uri="{0D108BD9-81ED-4DB2-BD59-A6C34878D82A}">
                    <a16:rowId xmlns:a16="http://schemas.microsoft.com/office/drawing/2014/main" val="10002"/>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KNN</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3: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TotalTimeInBed</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3: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3: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0.1079</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3: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0.1255</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3:4"/>
                      </a:ext>
                    </a:extLst>
                  </a:tcPr>
                </a:tc>
                <a:extLst>
                  <a:ext uri="{0D108BD9-81ED-4DB2-BD59-A6C34878D82A}">
                    <a16:rowId xmlns:a16="http://schemas.microsoft.com/office/drawing/2014/main" val="10003"/>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Elastic Net</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4: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TotalTimeInBed</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4: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0.1243</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4: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0.1361</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4: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0.1475</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4:4"/>
                      </a:ext>
                    </a:extLst>
                  </a:tcPr>
                </a:tc>
                <a:extLst>
                  <a:ext uri="{0D108BD9-81ED-4DB2-BD59-A6C34878D82A}">
                    <a16:rowId xmlns:a16="http://schemas.microsoft.com/office/drawing/2014/main" val="10004"/>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Lasso</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5: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TotalTimeInBed</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5: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0.1433</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5: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0.1592</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5: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0.1655</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5:4"/>
                      </a:ext>
                    </a:extLst>
                  </a:tcPr>
                </a:tc>
                <a:extLst>
                  <a:ext uri="{0D108BD9-81ED-4DB2-BD59-A6C34878D82A}">
                    <a16:rowId xmlns:a16="http://schemas.microsoft.com/office/drawing/2014/main" val="10005"/>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Linear</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6: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TotalTimeInBed</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6: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0.1092</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6: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0.1172</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6: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0.1325</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6:4"/>
                      </a:ext>
                    </a:extLst>
                  </a:tcPr>
                </a:tc>
                <a:extLst>
                  <a:ext uri="{0D108BD9-81ED-4DB2-BD59-A6C34878D82A}">
                    <a16:rowId xmlns:a16="http://schemas.microsoft.com/office/drawing/2014/main" val="10006"/>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Ridge</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7: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TotalTimeInBed</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7: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0.1097</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7: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0.1181</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7: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0.1341</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34:7:4"/>
                      </a:ext>
                    </a:extLst>
                  </a:tcPr>
                </a:tc>
                <a:extLst>
                  <a:ext uri="{0D108BD9-81ED-4DB2-BD59-A6C34878D82A}">
                    <a16:rowId xmlns:a16="http://schemas.microsoft.com/office/drawing/2014/main" val="10007"/>
                  </a:ext>
                </a:extLst>
              </a:tr>
            </a:tbl>
          </a:graphicData>
        </a:graphic>
      </p:graphicFrame>
      <p:sp>
        <p:nvSpPr>
          <p:cNvPr id="335" name="Google Shape;335;g2d64c9ac31b_2_59"/>
          <p:cNvSpPr txBox="1"/>
          <p:nvPr/>
        </p:nvSpPr>
        <p:spPr>
          <a:xfrm>
            <a:off x="567000" y="3070400"/>
            <a:ext cx="78201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b="1">
                <a:solidFill>
                  <a:schemeClr val="dk1"/>
                </a:solidFill>
              </a:rPr>
              <a:t>Insight:</a:t>
            </a:r>
            <a:endParaRPr sz="1100" b="1">
              <a:solidFill>
                <a:schemeClr val="dk1"/>
              </a:solidFill>
            </a:endParaRPr>
          </a:p>
          <a:p>
            <a:pPr marL="0" lvl="0" indent="0" algn="l" rtl="0">
              <a:spcBef>
                <a:spcPts val="0"/>
              </a:spcBef>
              <a:spcAft>
                <a:spcPts val="0"/>
              </a:spcAft>
              <a:buNone/>
            </a:pPr>
            <a:endParaRPr sz="1100" b="1">
              <a:solidFill>
                <a:schemeClr val="dk1"/>
              </a:solidFill>
            </a:endParaRPr>
          </a:p>
          <a:p>
            <a:pPr marL="0" lvl="0" indent="0" algn="l" rtl="0">
              <a:spcBef>
                <a:spcPts val="0"/>
              </a:spcBef>
              <a:spcAft>
                <a:spcPts val="0"/>
              </a:spcAft>
              <a:buNone/>
            </a:pPr>
            <a:r>
              <a:rPr lang="en-GB" sz="1100">
                <a:solidFill>
                  <a:schemeClr val="dk1"/>
                </a:solidFill>
              </a:rPr>
              <a:t>XGB provides the most accurate predictions for TotalTimeInBed, demonstrating the importance of complex models for this task.</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pic>
        <p:nvPicPr>
          <p:cNvPr id="340" name="Google Shape;340;g31bb2284c54_0_6"/>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20"/>
              </a:srgbClr>
            </a:outerShdw>
          </a:effectLst>
        </p:spPr>
      </p:pic>
      <p:sp>
        <p:nvSpPr>
          <p:cNvPr id="341" name="Google Shape;341;g31bb2284c54_0_6"/>
          <p:cNvSpPr txBox="1">
            <a:spLocks noGrp="1"/>
          </p:cNvSpPr>
          <p:nvPr>
            <p:ph type="title"/>
          </p:nvPr>
        </p:nvSpPr>
        <p:spPr>
          <a:xfrm>
            <a:off x="355575" y="79150"/>
            <a:ext cx="7416300" cy="61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2520"/>
              <a:buFont typeface="Arial"/>
              <a:buNone/>
            </a:pPr>
            <a:r>
              <a:rPr lang="en-GB" sz="2000"/>
              <a:t>Performance of Models for Predicting Total Sleep Records</a:t>
            </a:r>
            <a:endParaRPr sz="2000"/>
          </a:p>
          <a:p>
            <a:pPr marL="0" lvl="0" indent="0" algn="l" rtl="0">
              <a:lnSpc>
                <a:spcPct val="100000"/>
              </a:lnSpc>
              <a:spcBef>
                <a:spcPts val="0"/>
              </a:spcBef>
              <a:spcAft>
                <a:spcPts val="0"/>
              </a:spcAft>
              <a:buSzPts val="2520"/>
              <a:buNone/>
            </a:pPr>
            <a:endParaRPr sz="2000"/>
          </a:p>
        </p:txBody>
      </p:sp>
      <p:sp>
        <p:nvSpPr>
          <p:cNvPr id="342" name="Google Shape;342;g31bb2284c54_0_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32</a:t>
            </a:fld>
            <a:endParaRPr b="1">
              <a:highlight>
                <a:schemeClr val="lt1"/>
              </a:highlight>
            </a:endParaRPr>
          </a:p>
        </p:txBody>
      </p:sp>
      <p:sp>
        <p:nvSpPr>
          <p:cNvPr id="343" name="Google Shape;343;g31bb2284c54_0_6"/>
          <p:cNvSpPr txBox="1">
            <a:spLocks noGrp="1"/>
          </p:cNvSpPr>
          <p:nvPr>
            <p:ph type="title"/>
          </p:nvPr>
        </p:nvSpPr>
        <p:spPr>
          <a:xfrm>
            <a:off x="403300" y="485750"/>
            <a:ext cx="7416300" cy="616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520"/>
              <a:buNone/>
            </a:pPr>
            <a:r>
              <a:rPr lang="en-GB" sz="1800" b="1"/>
              <a:t>Target: Total Sleep Records</a:t>
            </a:r>
            <a:endParaRPr sz="1800" b="1"/>
          </a:p>
        </p:txBody>
      </p:sp>
      <p:graphicFrame>
        <p:nvGraphicFramePr>
          <p:cNvPr id="344" name="Google Shape;344;g31bb2284c54_0_6"/>
          <p:cNvGraphicFramePr/>
          <p:nvPr/>
        </p:nvGraphicFramePr>
        <p:xfrm>
          <a:off x="661975" y="1101950"/>
          <a:ext cx="3000000" cy="3000000"/>
        </p:xfrm>
        <a:graphic>
          <a:graphicData uri="http://schemas.openxmlformats.org/drawingml/2006/table">
            <a:tbl>
              <a:tblPr>
                <a:noFill/>
                <a:tableStyleId>{E9C6A5D8-D33A-4EF0-AC51-6E146BF04FB6}</a:tableStyleId>
              </a:tblPr>
              <a:tblGrid>
                <a:gridCol w="1838325">
                  <a:extLst>
                    <a:ext uri="{9D8B030D-6E8A-4147-A177-3AD203B41FA5}">
                      <a16:colId xmlns:a16="http://schemas.microsoft.com/office/drawing/2014/main" val="20000"/>
                    </a:ext>
                  </a:extLst>
                </a:gridCol>
                <a:gridCol w="1565450">
                  <a:extLst>
                    <a:ext uri="{9D8B030D-6E8A-4147-A177-3AD203B41FA5}">
                      <a16:colId xmlns:a16="http://schemas.microsoft.com/office/drawing/2014/main" val="20001"/>
                    </a:ext>
                  </a:extLst>
                </a:gridCol>
                <a:gridCol w="1406350">
                  <a:extLst>
                    <a:ext uri="{9D8B030D-6E8A-4147-A177-3AD203B41FA5}">
                      <a16:colId xmlns:a16="http://schemas.microsoft.com/office/drawing/2014/main" val="20002"/>
                    </a:ext>
                  </a:extLst>
                </a:gridCol>
                <a:gridCol w="1504950">
                  <a:extLst>
                    <a:ext uri="{9D8B030D-6E8A-4147-A177-3AD203B41FA5}">
                      <a16:colId xmlns:a16="http://schemas.microsoft.com/office/drawing/2014/main" val="20003"/>
                    </a:ext>
                  </a:extLst>
                </a:gridCol>
                <a:gridCol w="1504950">
                  <a:extLst>
                    <a:ext uri="{9D8B030D-6E8A-4147-A177-3AD203B41FA5}">
                      <a16:colId xmlns:a16="http://schemas.microsoft.com/office/drawing/2014/main" val="20004"/>
                    </a:ext>
                  </a:extLst>
                </a:gridCol>
              </a:tblGrid>
              <a:tr h="200025">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Model</a:t>
                      </a:r>
                      <a:endParaRPr sz="1000" b="1">
                        <a:solidFill>
                          <a:srgbClr val="FFFFFF"/>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0:0"/>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Target</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0:1"/>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Average_Train_MSE</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0:2"/>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Average_Val_MSE</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0B5394"/>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0:3"/>
                      </a:ext>
                    </a:extLst>
                  </a:tcPr>
                </a:tc>
                <a:tc>
                  <a:txBody>
                    <a:bodyPr/>
                    <a:lstStyle/>
                    <a:p>
                      <a:pPr marL="0" lvl="0" indent="0" algn="ctr" rtl="0">
                        <a:lnSpc>
                          <a:spcPct val="115000"/>
                        </a:lnSpc>
                        <a:spcBef>
                          <a:spcPts val="0"/>
                        </a:spcBef>
                        <a:spcAft>
                          <a:spcPts val="0"/>
                        </a:spcAft>
                        <a:buNone/>
                      </a:pPr>
                      <a:r>
                        <a:rPr lang="en-GB" sz="1000" b="1">
                          <a:solidFill>
                            <a:srgbClr val="FFFFFF"/>
                          </a:solidFill>
                          <a:latin typeface="Roboto"/>
                          <a:ea typeface="Roboto"/>
                          <a:cs typeface="Roboto"/>
                          <a:sym typeface="Roboto"/>
                        </a:rPr>
                        <a:t>Average_Test_MSE</a:t>
                      </a:r>
                      <a:endParaRPr sz="1000" b="1">
                        <a:solidFill>
                          <a:srgbClr val="FFFFFF"/>
                        </a:solidFill>
                        <a:latin typeface="Roboto"/>
                        <a:ea typeface="Roboto"/>
                        <a:cs typeface="Roboto"/>
                        <a:sym typeface="Roboto"/>
                      </a:endParaRPr>
                    </a:p>
                  </a:txBody>
                  <a:tcPr marL="76200" marR="76200" marT="19050" marB="19050" anchor="ctr">
                    <a:lnL w="9525" cap="flat" cmpd="sng">
                      <a:solidFill>
                        <a:srgbClr val="0B5394"/>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284E3F"/>
                      </a:solidFill>
                      <a:prstDash val="solid"/>
                      <a:round/>
                      <a:headEnd type="none" w="sm" len="sm"/>
                      <a:tailEnd type="none" w="sm" len="sm"/>
                    </a:lnB>
                    <a:solidFill>
                      <a:srgbClr val="0B5394"/>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0:4"/>
                      </a:ext>
                    </a:extLst>
                  </a:tcPr>
                </a:tc>
                <a:extLst>
                  <a:ext uri="{0D108BD9-81ED-4DB2-BD59-A6C34878D82A}">
                    <a16:rowId xmlns:a16="http://schemas.microsoft.com/office/drawing/2014/main" val="10000"/>
                  </a:ext>
                </a:extLst>
              </a:tr>
              <a:tr h="200025">
                <a:tc>
                  <a:txBody>
                    <a:bodyPr/>
                    <a:lstStyle/>
                    <a:p>
                      <a:pPr marL="0" lvl="0" indent="0" algn="l"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XGB</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1:0"/>
                      </a:ext>
                    </a:extLst>
                  </a:tcPr>
                </a:tc>
                <a:tc>
                  <a:txBody>
                    <a:bodyPr/>
                    <a:lstStyle/>
                    <a:p>
                      <a:pPr marL="0" lvl="0" indent="0" algn="l"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TotalSleepRecords</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1:1"/>
                      </a:ext>
                    </a:extLst>
                  </a:tcPr>
                </a:tc>
                <a:tc>
                  <a:txBody>
                    <a:bodyPr/>
                    <a:lstStyle/>
                    <a:p>
                      <a:pPr marL="0" lvl="0" indent="0" algn="r"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0.0706</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1:2"/>
                      </a:ext>
                    </a:extLst>
                  </a:tcPr>
                </a:tc>
                <a:tc>
                  <a:txBody>
                    <a:bodyPr/>
                    <a:lstStyle/>
                    <a:p>
                      <a:pPr marL="0" lvl="0" indent="0" algn="r"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0.0858</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1:3"/>
                      </a:ext>
                    </a:extLst>
                  </a:tcPr>
                </a:tc>
                <a:tc>
                  <a:txBody>
                    <a:bodyPr/>
                    <a:lstStyle/>
                    <a:p>
                      <a:pPr marL="0" lvl="0" indent="0" algn="r" rtl="0">
                        <a:lnSpc>
                          <a:spcPct val="115000"/>
                        </a:lnSpc>
                        <a:spcBef>
                          <a:spcPts val="0"/>
                        </a:spcBef>
                        <a:spcAft>
                          <a:spcPts val="0"/>
                        </a:spcAft>
                        <a:buNone/>
                      </a:pPr>
                      <a:r>
                        <a:rPr lang="en-GB" sz="1000" b="1">
                          <a:solidFill>
                            <a:srgbClr val="434343"/>
                          </a:solidFill>
                          <a:highlight>
                            <a:srgbClr val="FFF2CC"/>
                          </a:highlight>
                          <a:latin typeface="Roboto"/>
                          <a:ea typeface="Roboto"/>
                          <a:cs typeface="Roboto"/>
                          <a:sym typeface="Roboto"/>
                        </a:rPr>
                        <a:t>0.1016</a:t>
                      </a:r>
                      <a:endParaRPr sz="1000" b="1">
                        <a:solidFill>
                          <a:srgbClr val="434343"/>
                        </a:solidFill>
                        <a:highlight>
                          <a:srgbClr val="FFF2CC"/>
                        </a:highlight>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284E3F"/>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1:4"/>
                      </a:ext>
                    </a:extLst>
                  </a:tcPr>
                </a:tc>
                <a:extLst>
                  <a:ext uri="{0D108BD9-81ED-4DB2-BD59-A6C34878D82A}">
                    <a16:rowId xmlns:a16="http://schemas.microsoft.com/office/drawing/2014/main" val="10001"/>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SVR</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2: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TotalSleepRecords</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2: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0.1066</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2: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0.0893</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2: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0.104</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2:4"/>
                      </a:ext>
                    </a:extLst>
                  </a:tcPr>
                </a:tc>
                <a:extLst>
                  <a:ext uri="{0D108BD9-81ED-4DB2-BD59-A6C34878D82A}">
                    <a16:rowId xmlns:a16="http://schemas.microsoft.com/office/drawing/2014/main" val="10002"/>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KNN</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3: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TotalSleepRecords</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3: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3: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0.0889</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3: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0.1006</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3:4"/>
                      </a:ext>
                    </a:extLst>
                  </a:tcPr>
                </a:tc>
                <a:extLst>
                  <a:ext uri="{0D108BD9-81ED-4DB2-BD59-A6C34878D82A}">
                    <a16:rowId xmlns:a16="http://schemas.microsoft.com/office/drawing/2014/main" val="10003"/>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Elastic Net</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4: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TotalSleepRecords</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4: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0.1028</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4: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0.089</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4: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0.1006</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4:4"/>
                      </a:ext>
                    </a:extLst>
                  </a:tcPr>
                </a:tc>
                <a:extLst>
                  <a:ext uri="{0D108BD9-81ED-4DB2-BD59-A6C34878D82A}">
                    <a16:rowId xmlns:a16="http://schemas.microsoft.com/office/drawing/2014/main" val="10004"/>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Lasso</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5: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TotalSleepRecords</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5: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0.1047</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5: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0.0896</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5: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0.1016</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5:4"/>
                      </a:ext>
                    </a:extLst>
                  </a:tcPr>
                </a:tc>
                <a:extLst>
                  <a:ext uri="{0D108BD9-81ED-4DB2-BD59-A6C34878D82A}">
                    <a16:rowId xmlns:a16="http://schemas.microsoft.com/office/drawing/2014/main" val="10005"/>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Linear</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6: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TotalSleepRecords</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6: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0.0982</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6: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0.0904</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F6F8F9"/>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6: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0.1006</a:t>
                      </a:r>
                      <a:endParaRPr sz="1000">
                        <a:solidFill>
                          <a:srgbClr val="434343"/>
                        </a:solidFill>
                        <a:latin typeface="Roboto"/>
                        <a:ea typeface="Roboto"/>
                        <a:cs typeface="Roboto"/>
                        <a:sym typeface="Roboto"/>
                      </a:endParaRPr>
                    </a:p>
                  </a:txBody>
                  <a:tcPr marL="76200" marR="76200" marT="19050" marB="19050" anchor="ctr">
                    <a:lnL w="9525" cap="flat" cmpd="sng">
                      <a:solidFill>
                        <a:srgbClr val="F6F8F9"/>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6F8F9"/>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6:4"/>
                      </a:ext>
                    </a:extLst>
                  </a:tcPr>
                </a:tc>
                <a:extLst>
                  <a:ext uri="{0D108BD9-81ED-4DB2-BD59-A6C34878D82A}">
                    <a16:rowId xmlns:a16="http://schemas.microsoft.com/office/drawing/2014/main" val="10006"/>
                  </a:ext>
                </a:extLst>
              </a:tr>
              <a:tr h="200025">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Ridge</a:t>
                      </a:r>
                      <a:endParaRPr sz="1000">
                        <a:solidFill>
                          <a:srgbClr val="434343"/>
                        </a:solidFill>
                        <a:latin typeface="Roboto"/>
                        <a:ea typeface="Roboto"/>
                        <a:cs typeface="Roboto"/>
                        <a:sym typeface="Roboto"/>
                      </a:endParaRPr>
                    </a:p>
                  </a:txBody>
                  <a:tcPr marL="76200" marR="76200" marT="19050" marB="19050" anchor="ctr">
                    <a:lnL w="9525" cap="flat" cmpd="sng">
                      <a:solidFill>
                        <a:srgbClr val="284E3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7:0"/>
                      </a:ext>
                    </a:extLst>
                  </a:tcPr>
                </a:tc>
                <a:tc>
                  <a:txBody>
                    <a:bodyPr/>
                    <a:lstStyle/>
                    <a:p>
                      <a:pPr marL="0" lvl="0" indent="0" algn="l" rtl="0">
                        <a:lnSpc>
                          <a:spcPct val="115000"/>
                        </a:lnSpc>
                        <a:spcBef>
                          <a:spcPts val="0"/>
                        </a:spcBef>
                        <a:spcAft>
                          <a:spcPts val="0"/>
                        </a:spcAft>
                        <a:buNone/>
                      </a:pPr>
                      <a:r>
                        <a:rPr lang="en-GB" sz="1000">
                          <a:solidFill>
                            <a:srgbClr val="434343"/>
                          </a:solidFill>
                          <a:latin typeface="Roboto"/>
                          <a:ea typeface="Roboto"/>
                          <a:cs typeface="Roboto"/>
                          <a:sym typeface="Roboto"/>
                        </a:rPr>
                        <a:t>TotalSleepRecords</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7:1"/>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0.1001</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7:2"/>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0.089</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7:3"/>
                      </a:ext>
                    </a:extLst>
                  </a:tcPr>
                </a:tc>
                <a:tc>
                  <a:txBody>
                    <a:bodyPr/>
                    <a:lstStyle/>
                    <a:p>
                      <a:pPr marL="0" lvl="0" indent="0" algn="r" rtl="0">
                        <a:lnSpc>
                          <a:spcPct val="115000"/>
                        </a:lnSpc>
                        <a:spcBef>
                          <a:spcPts val="0"/>
                        </a:spcBef>
                        <a:spcAft>
                          <a:spcPts val="0"/>
                        </a:spcAft>
                        <a:buNone/>
                      </a:pPr>
                      <a:r>
                        <a:rPr lang="en-GB" sz="1000">
                          <a:solidFill>
                            <a:srgbClr val="434343"/>
                          </a:solidFill>
                          <a:latin typeface="Roboto"/>
                          <a:ea typeface="Roboto"/>
                          <a:cs typeface="Roboto"/>
                          <a:sym typeface="Roboto"/>
                        </a:rPr>
                        <a:t>0.1</a:t>
                      </a:r>
                      <a:endParaRPr sz="1000">
                        <a:solidFill>
                          <a:srgbClr val="434343"/>
                        </a:solidFill>
                        <a:latin typeface="Roboto"/>
                        <a:ea typeface="Roboto"/>
                        <a:cs typeface="Roboto"/>
                        <a:sym typeface="Roboto"/>
                      </a:endParaRPr>
                    </a:p>
                  </a:txBody>
                  <a:tcPr marL="76200" marR="76200" marT="19050" marB="19050" anchor="ctr">
                    <a:lnL w="9525" cap="flat" cmpd="sng">
                      <a:solidFill>
                        <a:srgbClr val="FFFFFF"/>
                      </a:solidFill>
                      <a:prstDash val="solid"/>
                      <a:round/>
                      <a:headEnd type="none" w="sm" len="sm"/>
                      <a:tailEnd type="none" w="sm" len="sm"/>
                    </a:lnL>
                    <a:lnR w="9525" cap="flat" cmpd="sng">
                      <a:solidFill>
                        <a:srgbClr val="284E3F"/>
                      </a:solidFill>
                      <a:prstDash val="solid"/>
                      <a:round/>
                      <a:headEnd type="none" w="sm" len="sm"/>
                      <a:tailEnd type="none" w="sm" len="sm"/>
                    </a:lnR>
                    <a:lnT w="9525" cap="flat" cmpd="sng">
                      <a:solidFill>
                        <a:srgbClr val="F6F8F9"/>
                      </a:solidFill>
                      <a:prstDash val="solid"/>
                      <a:round/>
                      <a:headEnd type="none" w="sm" len="sm"/>
                      <a:tailEnd type="none" w="sm" len="sm"/>
                    </a:lnT>
                    <a:lnB w="9525" cap="flat" cmpd="sng">
                      <a:solidFill>
                        <a:srgbClr val="F6F8F9"/>
                      </a:solidFill>
                      <a:prstDash val="solid"/>
                      <a:round/>
                      <a:headEnd type="none" w="sm" len="sm"/>
                      <a:tailEnd type="none" w="sm" len="sm"/>
                    </a:lnB>
                    <a:solidFill>
                      <a:srgbClr val="FFFFFF"/>
                    </a:solidFill>
                    <a:extLst>
                      <a: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ellId="344:7:4"/>
                      </a:ext>
                    </a:extLst>
                  </a:tcPr>
                </a:tc>
                <a:extLst>
                  <a:ext uri="{0D108BD9-81ED-4DB2-BD59-A6C34878D82A}">
                    <a16:rowId xmlns:a16="http://schemas.microsoft.com/office/drawing/2014/main" val="10007"/>
                  </a:ext>
                </a:extLst>
              </a:tr>
            </a:tbl>
          </a:graphicData>
        </a:graphic>
      </p:graphicFrame>
      <p:sp>
        <p:nvSpPr>
          <p:cNvPr id="345" name="Google Shape;345;g31bb2284c54_0_6"/>
          <p:cNvSpPr txBox="1"/>
          <p:nvPr/>
        </p:nvSpPr>
        <p:spPr>
          <a:xfrm>
            <a:off x="661975" y="2980775"/>
            <a:ext cx="78201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b="1">
                <a:solidFill>
                  <a:schemeClr val="dk1"/>
                </a:solidFill>
              </a:rPr>
              <a:t>Insight:</a:t>
            </a:r>
            <a:endParaRPr sz="1100" b="1">
              <a:solidFill>
                <a:schemeClr val="dk1"/>
              </a:solidFill>
            </a:endParaRPr>
          </a:p>
          <a:p>
            <a:pPr marL="0" lvl="0" indent="0" algn="l" rtl="0">
              <a:spcBef>
                <a:spcPts val="0"/>
              </a:spcBef>
              <a:spcAft>
                <a:spcPts val="0"/>
              </a:spcAft>
              <a:buNone/>
            </a:pPr>
            <a:endParaRPr sz="1100" b="1">
              <a:solidFill>
                <a:schemeClr val="dk1"/>
              </a:solidFill>
            </a:endParaRPr>
          </a:p>
          <a:p>
            <a:pPr marL="0" lvl="0" indent="0" algn="l" rtl="0">
              <a:spcBef>
                <a:spcPts val="0"/>
              </a:spcBef>
              <a:spcAft>
                <a:spcPts val="0"/>
              </a:spcAft>
              <a:buNone/>
            </a:pPr>
            <a:r>
              <a:rPr lang="en-GB" sz="1100">
                <a:solidFill>
                  <a:schemeClr val="dk1"/>
                </a:solidFill>
              </a:rPr>
              <a:t>XGB leads in prediction accuracy for TotalSleepRecords, closely followed by KNN and SVR, with simpler models showing slightly higher errors.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pic>
        <p:nvPicPr>
          <p:cNvPr id="350" name="Google Shape;350;g2d5f984d78d_0_72"/>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51" name="Google Shape;351;g2d5f984d78d_0_72"/>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15000"/>
              </a:lnSpc>
              <a:spcBef>
                <a:spcPts val="1200"/>
              </a:spcBef>
              <a:spcAft>
                <a:spcPts val="1200"/>
              </a:spcAft>
              <a:buSzPct val="44000"/>
              <a:buNone/>
            </a:pPr>
            <a:r>
              <a:rPr lang="en-GB" sz="2500"/>
              <a:t>Insights: Data-Driven Personalization and Reliable Predictions</a:t>
            </a:r>
            <a:endParaRPr sz="2500"/>
          </a:p>
        </p:txBody>
      </p:sp>
      <p:sp>
        <p:nvSpPr>
          <p:cNvPr id="352" name="Google Shape;352;g2d5f984d78d_0_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33</a:t>
            </a:fld>
            <a:endParaRPr b="1">
              <a:highlight>
                <a:schemeClr val="lt1"/>
              </a:highlight>
            </a:endParaRPr>
          </a:p>
        </p:txBody>
      </p:sp>
      <p:sp>
        <p:nvSpPr>
          <p:cNvPr id="353" name="Google Shape;353;g2d5f984d78d_0_72"/>
          <p:cNvSpPr txBox="1">
            <a:spLocks noGrp="1"/>
          </p:cNvSpPr>
          <p:nvPr>
            <p:ph type="body" idx="1"/>
          </p:nvPr>
        </p:nvSpPr>
        <p:spPr>
          <a:xfrm>
            <a:off x="680850" y="988400"/>
            <a:ext cx="7782300" cy="30741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r>
              <a:rPr lang="en-GB" sz="1100" b="1">
                <a:solidFill>
                  <a:schemeClr val="dk1"/>
                </a:solidFill>
              </a:rPr>
              <a:t>Importance of Handling Missing Data:</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Imputation: Used Gradient Boosting &amp; Linear Regression to maintain data integrity and trends.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Addressed gaps in sleep &amp; heart rate data, crucial for wearable tech analysis.</a:t>
            </a: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Clr>
                <a:schemeClr val="dk1"/>
              </a:buClr>
              <a:buSzPts val="1100"/>
              <a:buFont typeface="Arial"/>
              <a:buNone/>
            </a:pPr>
            <a:r>
              <a:rPr lang="en-GB" sz="1100" b="1">
                <a:solidFill>
                  <a:schemeClr val="dk1"/>
                </a:solidFill>
              </a:rPr>
              <a:t>Reliable Sleep Forecasting</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b="1">
                <a:solidFill>
                  <a:schemeClr val="dk1"/>
                </a:solidFill>
              </a:rPr>
              <a:t>XGBoost: </a:t>
            </a:r>
            <a:r>
              <a:rPr lang="en-GB" sz="1100">
                <a:solidFill>
                  <a:schemeClr val="dk1"/>
                </a:solidFill>
              </a:rPr>
              <a:t>Lowest MSE for sleep outcomes (Total Sleep Records, Minutes Asleep, Time in Bed).</a:t>
            </a:r>
            <a:endParaRPr sz="1100">
              <a:solidFill>
                <a:schemeClr val="dk1"/>
              </a:solidFill>
            </a:endParaRPr>
          </a:p>
          <a:p>
            <a:pPr marL="457200" lvl="0" indent="-298450" algn="l" rtl="0">
              <a:spcBef>
                <a:spcPts val="0"/>
              </a:spcBef>
              <a:spcAft>
                <a:spcPts val="0"/>
              </a:spcAft>
              <a:buClr>
                <a:schemeClr val="dk1"/>
              </a:buClr>
              <a:buSzPts val="1100"/>
              <a:buChar char="●"/>
            </a:pPr>
            <a:r>
              <a:rPr lang="en-GB" sz="1100" b="1">
                <a:solidFill>
                  <a:schemeClr val="dk1"/>
                </a:solidFill>
              </a:rPr>
              <a:t>Ridge &amp; Lasso Regression: </a:t>
            </a:r>
            <a:r>
              <a:rPr lang="en-GB" sz="1100">
                <a:solidFill>
                  <a:schemeClr val="dk1"/>
                </a:solidFill>
              </a:rPr>
              <a:t>Reduced overfitting, ensuring reliable predictions.</a:t>
            </a: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300" b="1">
              <a:solidFill>
                <a:schemeClr val="dk1"/>
              </a:solidFill>
            </a:endParaRPr>
          </a:p>
          <a:p>
            <a:pPr marL="457200" lvl="0" indent="0" algn="l" rtl="0">
              <a:spcBef>
                <a:spcPts val="1200"/>
              </a:spcBef>
              <a:spcAft>
                <a:spcPts val="0"/>
              </a:spcAft>
              <a:buNone/>
            </a:pPr>
            <a:endParaRPr sz="1300" b="1">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pic>
        <p:nvPicPr>
          <p:cNvPr id="358" name="Google Shape;358;g2d6367ba110_3_102"/>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59" name="Google Shape;359;g2d6367ba110_3_102"/>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SzPts val="1100"/>
              <a:buNone/>
            </a:pPr>
            <a:r>
              <a:rPr lang="en-GB" sz="2000"/>
              <a:t>Conclusion</a:t>
            </a:r>
            <a:endParaRPr sz="2000"/>
          </a:p>
        </p:txBody>
      </p:sp>
      <p:sp>
        <p:nvSpPr>
          <p:cNvPr id="360" name="Google Shape;360;g2d6367ba110_3_10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34</a:t>
            </a:fld>
            <a:endParaRPr b="1">
              <a:highlight>
                <a:schemeClr val="lt1"/>
              </a:highlight>
            </a:endParaRPr>
          </a:p>
        </p:txBody>
      </p:sp>
      <p:sp>
        <p:nvSpPr>
          <p:cNvPr id="361" name="Google Shape;361;g2d6367ba110_3_102"/>
          <p:cNvSpPr txBox="1">
            <a:spLocks noGrp="1"/>
          </p:cNvSpPr>
          <p:nvPr>
            <p:ph type="body" idx="1"/>
          </p:nvPr>
        </p:nvSpPr>
        <p:spPr>
          <a:xfrm>
            <a:off x="734775" y="898700"/>
            <a:ext cx="7737600" cy="32550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GB" sz="1100" b="1">
                <a:solidFill>
                  <a:schemeClr val="dk1"/>
                </a:solidFill>
              </a:rPr>
              <a:t>What We Did:</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Used clustering and predictive modeling to analyze physical activity and sleep behaviors from wearable data, focusing on feature selection, imputation, and model refinement.</a:t>
            </a:r>
            <a:endParaRPr sz="1100">
              <a:solidFill>
                <a:schemeClr val="dk1"/>
              </a:solidFill>
            </a:endParaRPr>
          </a:p>
          <a:p>
            <a:pPr marL="0" lvl="0" indent="0" algn="l" rtl="0">
              <a:spcBef>
                <a:spcPts val="1200"/>
              </a:spcBef>
              <a:spcAft>
                <a:spcPts val="0"/>
              </a:spcAft>
              <a:buClr>
                <a:schemeClr val="dk1"/>
              </a:buClr>
              <a:buSzPts val="1100"/>
              <a:buFont typeface="Arial"/>
              <a:buNone/>
            </a:pPr>
            <a:r>
              <a:rPr lang="en-GB" sz="1100" b="1">
                <a:solidFill>
                  <a:schemeClr val="dk1"/>
                </a:solidFill>
              </a:rPr>
              <a:t>Key Insights:</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Higher activity levels link to better sleep (shorter duration, improved restfulness).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Sedentary behavior leads to poorer sleep quality and longer, disrupted sleep.</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XGBoost was the best model for sleep forecasting.</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Clustering identified consistent vs. variable behavior groups, validated by PCA and ANOVA.</a:t>
            </a:r>
            <a:endParaRPr sz="1100">
              <a:solidFill>
                <a:schemeClr val="dk1"/>
              </a:solidFill>
            </a:endParaRPr>
          </a:p>
          <a:p>
            <a:pPr marL="0" lvl="0" indent="0" algn="l" rtl="0">
              <a:spcBef>
                <a:spcPts val="1200"/>
              </a:spcBef>
              <a:spcAft>
                <a:spcPts val="0"/>
              </a:spcAft>
              <a:buClr>
                <a:schemeClr val="dk1"/>
              </a:buClr>
              <a:buSzPts val="1100"/>
              <a:buFont typeface="Arial"/>
              <a:buNone/>
            </a:pPr>
            <a:r>
              <a:rPr lang="en-GB" sz="1100" b="1">
                <a:solidFill>
                  <a:schemeClr val="dk1"/>
                </a:solidFill>
              </a:rPr>
              <a:t>Actionable Takeaways:</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Wearable devices can use clustering and modeling for personalized recommendations to improve sleep and activity balance.</a:t>
            </a:r>
            <a:endParaRPr sz="1100">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100" b="1">
              <a:solidFill>
                <a:schemeClr val="dk1"/>
              </a:solidFill>
            </a:endParaRPr>
          </a:p>
          <a:p>
            <a:pPr marL="0" lvl="0" indent="0" algn="l" rtl="0">
              <a:spcBef>
                <a:spcPts val="1200"/>
              </a:spcBef>
              <a:spcAft>
                <a:spcPts val="0"/>
              </a:spcAft>
              <a:buNone/>
            </a:pPr>
            <a:endParaRPr sz="1300" b="1">
              <a:solidFill>
                <a:schemeClr val="dk1"/>
              </a:solidFill>
            </a:endParaRPr>
          </a:p>
          <a:p>
            <a:pPr marL="457200" lvl="0" indent="0" algn="l" rtl="0">
              <a:spcBef>
                <a:spcPts val="1200"/>
              </a:spcBef>
              <a:spcAft>
                <a:spcPts val="0"/>
              </a:spcAft>
              <a:buNone/>
            </a:pPr>
            <a:endParaRPr sz="1300" b="1">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pic>
        <p:nvPicPr>
          <p:cNvPr id="366" name="Google Shape;366;g2d5f984d78d_0_8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67" name="Google Shape;367;g2d5f984d78d_0_80"/>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SzPts val="1100"/>
              <a:buNone/>
            </a:pPr>
            <a:r>
              <a:rPr lang="en-GB" sz="2500"/>
              <a:t>Future Work</a:t>
            </a:r>
            <a:endParaRPr sz="2500"/>
          </a:p>
        </p:txBody>
      </p:sp>
      <p:sp>
        <p:nvSpPr>
          <p:cNvPr id="368" name="Google Shape;368;g2d5f984d78d_0_8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35</a:t>
            </a:fld>
            <a:endParaRPr b="1">
              <a:highlight>
                <a:schemeClr val="lt1"/>
              </a:highlight>
            </a:endParaRPr>
          </a:p>
        </p:txBody>
      </p:sp>
      <p:sp>
        <p:nvSpPr>
          <p:cNvPr id="369" name="Google Shape;369;g2d5f984d78d_0_80"/>
          <p:cNvSpPr txBox="1">
            <a:spLocks noGrp="1"/>
          </p:cNvSpPr>
          <p:nvPr>
            <p:ph type="body" idx="1"/>
          </p:nvPr>
        </p:nvSpPr>
        <p:spPr>
          <a:xfrm>
            <a:off x="734775" y="1079675"/>
            <a:ext cx="4924200" cy="3074100"/>
          </a:xfrm>
          <a:prstGeom prst="rect">
            <a:avLst/>
          </a:prstGeom>
          <a:noFill/>
          <a:ln>
            <a:noFill/>
          </a:ln>
        </p:spPr>
        <p:txBody>
          <a:bodyPr spcFirstLastPara="1" wrap="square" lIns="91425" tIns="91425" rIns="91425" bIns="91425" anchor="t" anchorCtr="0">
            <a:noAutofit/>
          </a:bodyPr>
          <a:lstStyle/>
          <a:p>
            <a:pPr marL="0" lvl="0" indent="0" algn="l" rtl="0">
              <a:spcBef>
                <a:spcPts val="1200"/>
              </a:spcBef>
              <a:spcAft>
                <a:spcPts val="0"/>
              </a:spcAft>
              <a:buClr>
                <a:schemeClr val="dk1"/>
              </a:buClr>
              <a:buSzPts val="1100"/>
              <a:buFont typeface="Arial"/>
              <a:buNone/>
            </a:pPr>
            <a:r>
              <a:rPr lang="en-GB" sz="1100" b="1">
                <a:solidFill>
                  <a:schemeClr val="dk1"/>
                </a:solidFill>
              </a:rPr>
              <a:t>Short-Term Goals:</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Test models on larger, diverse datasets.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Add health metrics like stress, diet, and hydration.</a:t>
            </a:r>
            <a:endParaRPr sz="1100">
              <a:solidFill>
                <a:schemeClr val="dk1"/>
              </a:solidFill>
            </a:endParaRPr>
          </a:p>
          <a:p>
            <a:pPr marL="0" lvl="0" indent="0" algn="l" rtl="0">
              <a:spcBef>
                <a:spcPts val="1200"/>
              </a:spcBef>
              <a:spcAft>
                <a:spcPts val="0"/>
              </a:spcAft>
              <a:buClr>
                <a:schemeClr val="dk1"/>
              </a:buClr>
              <a:buSzPts val="1100"/>
              <a:buFont typeface="Arial"/>
              <a:buNone/>
            </a:pPr>
            <a:r>
              <a:rPr lang="en-GB" sz="1100" b="1">
                <a:solidFill>
                  <a:schemeClr val="dk1"/>
                </a:solidFill>
              </a:rPr>
              <a:t>Long-Term Goals:</a:t>
            </a:r>
            <a:endParaRPr sz="1100" b="1">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Develop real-time prediction and clustering models for wearables.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Integrate insights into personalized sleep improvement recommendations.</a:t>
            </a:r>
            <a:endParaRPr sz="1100">
              <a:solidFill>
                <a:schemeClr val="dk1"/>
              </a:solidFill>
            </a:endParaRPr>
          </a:p>
          <a:p>
            <a:pPr marL="457200" lvl="0" indent="0" algn="l" rtl="0">
              <a:spcBef>
                <a:spcPts val="1200"/>
              </a:spcBef>
              <a:spcAft>
                <a:spcPts val="0"/>
              </a:spcAft>
              <a:buNone/>
            </a:pPr>
            <a:endParaRPr sz="1300" b="1">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pic>
        <p:nvPicPr>
          <p:cNvPr id="370" name="Google Shape;370;g2d5f984d78d_0_80"/>
          <p:cNvPicPr preferRelativeResize="0"/>
          <p:nvPr/>
        </p:nvPicPr>
        <p:blipFill>
          <a:blip r:embed="rId4">
            <a:alphaModFix/>
          </a:blip>
          <a:stretch>
            <a:fillRect/>
          </a:stretch>
        </p:blipFill>
        <p:spPr>
          <a:xfrm>
            <a:off x="5777850" y="1561275"/>
            <a:ext cx="2694600" cy="2020950"/>
          </a:xfrm>
          <a:prstGeom prst="rect">
            <a:avLst/>
          </a:prstGeom>
          <a:noFill/>
          <a:ln>
            <a:noFill/>
          </a:ln>
        </p:spPr>
      </p:pic>
      <p:sp>
        <p:nvSpPr>
          <p:cNvPr id="371" name="Google Shape;371;g2d5f984d78d_0_80"/>
          <p:cNvSpPr txBox="1"/>
          <p:nvPr/>
        </p:nvSpPr>
        <p:spPr>
          <a:xfrm>
            <a:off x="5777850" y="3582225"/>
            <a:ext cx="7845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chemeClr val="dk2"/>
                </a:solidFill>
              </a:rPr>
              <a:t>[5]</a:t>
            </a:r>
            <a:endParaRPr sz="1000">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pic>
        <p:nvPicPr>
          <p:cNvPr id="376" name="Google Shape;376;g2d6367ba110_3_113"/>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77" name="Google Shape;377;g2d6367ba110_3_113"/>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200"/>
              </a:spcBef>
              <a:spcAft>
                <a:spcPts val="1200"/>
              </a:spcAft>
              <a:buSzPts val="1100"/>
              <a:buNone/>
            </a:pPr>
            <a:r>
              <a:rPr lang="en-GB" sz="2500"/>
              <a:t>References</a:t>
            </a:r>
            <a:endParaRPr sz="2500"/>
          </a:p>
        </p:txBody>
      </p:sp>
      <p:sp>
        <p:nvSpPr>
          <p:cNvPr id="378" name="Google Shape;378;g2d6367ba110_3_1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36</a:t>
            </a:fld>
            <a:endParaRPr b="1">
              <a:highlight>
                <a:schemeClr val="lt1"/>
              </a:highlight>
            </a:endParaRPr>
          </a:p>
        </p:txBody>
      </p:sp>
      <p:sp>
        <p:nvSpPr>
          <p:cNvPr id="379" name="Google Shape;379;g2d6367ba110_3_113"/>
          <p:cNvSpPr txBox="1">
            <a:spLocks noGrp="1"/>
          </p:cNvSpPr>
          <p:nvPr>
            <p:ph type="body" idx="1"/>
          </p:nvPr>
        </p:nvSpPr>
        <p:spPr>
          <a:xfrm>
            <a:off x="734775" y="1079675"/>
            <a:ext cx="8007600" cy="3074100"/>
          </a:xfrm>
          <a:prstGeom prst="rect">
            <a:avLst/>
          </a:prstGeom>
          <a:noFill/>
          <a:ln>
            <a:noFill/>
          </a:ln>
        </p:spPr>
        <p:txBody>
          <a:bodyPr spcFirstLastPara="1" wrap="square" lIns="91425" tIns="91425" rIns="91425" bIns="91425" anchor="t" anchorCtr="0">
            <a:noAutofit/>
          </a:bodyPr>
          <a:lstStyle/>
          <a:p>
            <a:pPr marL="457200" lvl="0" indent="-298450" algn="l" rtl="0">
              <a:spcBef>
                <a:spcPts val="0"/>
              </a:spcBef>
              <a:spcAft>
                <a:spcPts val="0"/>
              </a:spcAft>
              <a:buClr>
                <a:schemeClr val="dk1"/>
              </a:buClr>
              <a:buSzPts val="1100"/>
              <a:buAutoNum type="arabicPeriod"/>
            </a:pPr>
            <a:r>
              <a:rPr lang="en-GB" sz="1100">
                <a:solidFill>
                  <a:schemeClr val="dk1"/>
                </a:solidFill>
              </a:rPr>
              <a:t>Chiauzzi, E., Rodarte, C., &amp; DasMahapatra, P. (2020). Patient-centered activity monitoring in the self-management of chronic health conditions. </a:t>
            </a:r>
            <a:r>
              <a:rPr lang="en-GB" sz="1100" i="1">
                <a:solidFill>
                  <a:schemeClr val="dk1"/>
                </a:solidFill>
              </a:rPr>
              <a:t>BMC Medicine, 18</a:t>
            </a:r>
            <a:r>
              <a:rPr lang="en-GB" sz="1100">
                <a:solidFill>
                  <a:schemeClr val="dk1"/>
                </a:solidFill>
              </a:rPr>
              <a:t>(1), 1–10. </a:t>
            </a:r>
            <a:r>
              <a:rPr lang="en-GB" sz="1100" u="sng">
                <a:solidFill>
                  <a:schemeClr val="hlink"/>
                </a:solidFill>
                <a:hlinkClick r:id="rId4"/>
              </a:rPr>
              <a:t>https://doi.org/10.1186/s12916-020-01859-1</a:t>
            </a:r>
            <a:r>
              <a:rPr lang="en-GB" sz="1100">
                <a:solidFill>
                  <a:schemeClr val="dk1"/>
                </a:solidFill>
              </a:rPr>
              <a:t> </a:t>
            </a:r>
            <a:endParaRPr sz="1200">
              <a:solidFill>
                <a:schemeClr val="dk1"/>
              </a:solidFill>
              <a:highlight>
                <a:schemeClr val="lt1"/>
              </a:highlight>
            </a:endParaRPr>
          </a:p>
          <a:p>
            <a:pPr marL="457200" lvl="0" indent="-298450" algn="l" rtl="0">
              <a:spcBef>
                <a:spcPts val="0"/>
              </a:spcBef>
              <a:spcAft>
                <a:spcPts val="0"/>
              </a:spcAft>
              <a:buClr>
                <a:schemeClr val="dk1"/>
              </a:buClr>
              <a:buSzPts val="1100"/>
              <a:buAutoNum type="arabicPeriod"/>
            </a:pPr>
            <a:r>
              <a:rPr lang="en-GB" sz="1100">
                <a:solidFill>
                  <a:schemeClr val="dk1"/>
                </a:solidFill>
              </a:rPr>
              <a:t>Müller, M., Schmidt, J., &amp; Wang, K. (2024). Personalized interpretable prediction of perceived sleep quality from wearable sensor data. </a:t>
            </a:r>
            <a:r>
              <a:rPr lang="en-GB" sz="1100" i="1">
                <a:solidFill>
                  <a:schemeClr val="dk1"/>
                </a:solidFill>
              </a:rPr>
              <a:t>PLOS ONE</a:t>
            </a:r>
            <a:r>
              <a:rPr lang="en-GB" sz="1100">
                <a:solidFill>
                  <a:schemeClr val="dk1"/>
                </a:solidFill>
              </a:rPr>
              <a:t>. </a:t>
            </a:r>
            <a:r>
              <a:rPr lang="en-GB" sz="1100" u="sng">
                <a:solidFill>
                  <a:schemeClr val="hlink"/>
                </a:solidFill>
                <a:hlinkClick r:id="rId5"/>
              </a:rPr>
              <a:t>https://doi.org/10.1371/journal.pone.0305258</a:t>
            </a:r>
            <a:r>
              <a:rPr lang="en-GB" sz="1100">
                <a:solidFill>
                  <a:schemeClr val="dk1"/>
                </a:solidFill>
              </a:rPr>
              <a:t> </a:t>
            </a:r>
            <a:endParaRPr sz="1100">
              <a:solidFill>
                <a:schemeClr val="dk1"/>
              </a:solidFill>
            </a:endParaRPr>
          </a:p>
          <a:p>
            <a:pPr marL="457200" lvl="0" indent="-298450" algn="l" rtl="0">
              <a:spcBef>
                <a:spcPts val="0"/>
              </a:spcBef>
              <a:spcAft>
                <a:spcPts val="0"/>
              </a:spcAft>
              <a:buClr>
                <a:schemeClr val="dk1"/>
              </a:buClr>
              <a:buSzPts val="1100"/>
              <a:buAutoNum type="arabicPeriod"/>
            </a:pPr>
            <a:r>
              <a:rPr lang="en-GB" sz="1100">
                <a:solidFill>
                  <a:schemeClr val="dk1"/>
                </a:solidFill>
              </a:rPr>
              <a:t>Brown, L., Green, M., &amp; White, P. (2023). How are different clusters of physical activity, sedentary, sleep, and diet associated with health indicators in adolescents? </a:t>
            </a:r>
            <a:r>
              <a:rPr lang="en-GB" sz="1100" i="1">
                <a:solidFill>
                  <a:schemeClr val="dk1"/>
                </a:solidFill>
              </a:rPr>
              <a:t>Journal of Activity, Sedentary and Sleep Behaviors</a:t>
            </a:r>
            <a:r>
              <a:rPr lang="en-GB" sz="1100">
                <a:solidFill>
                  <a:schemeClr val="dk1"/>
                </a:solidFill>
              </a:rPr>
              <a:t>. </a:t>
            </a:r>
            <a:r>
              <a:rPr lang="en-GB" sz="1100" u="sng">
                <a:solidFill>
                  <a:schemeClr val="hlink"/>
                </a:solidFill>
                <a:hlinkClick r:id="rId6"/>
              </a:rPr>
              <a:t>https://doi.org/10.1186/s44167-023-00025-5</a:t>
            </a:r>
            <a:r>
              <a:rPr lang="en-GB" sz="1100">
                <a:solidFill>
                  <a:schemeClr val="dk1"/>
                </a:solidFill>
              </a:rPr>
              <a:t> </a:t>
            </a:r>
            <a:endParaRPr sz="1100">
              <a:solidFill>
                <a:schemeClr val="dk1"/>
              </a:solidFill>
            </a:endParaRPr>
          </a:p>
          <a:p>
            <a:pPr marL="457200" lvl="0" indent="-298450" algn="l" rtl="0">
              <a:spcBef>
                <a:spcPts val="0"/>
              </a:spcBef>
              <a:spcAft>
                <a:spcPts val="0"/>
              </a:spcAft>
              <a:buClr>
                <a:schemeClr val="dk1"/>
              </a:buClr>
              <a:buSzPts val="1100"/>
              <a:buAutoNum type="arabicPeriod"/>
            </a:pPr>
            <a:r>
              <a:rPr lang="en-GB" sz="1100">
                <a:solidFill>
                  <a:schemeClr val="dk1"/>
                </a:solidFill>
              </a:rPr>
              <a:t>Kinnunen, S., Rantanen, M., &amp; Saari, T. (2024). Predicting sleep based on physical activity, light exposure, and heart rate variability data. </a:t>
            </a:r>
            <a:r>
              <a:rPr lang="en-GB" sz="1100" i="1">
                <a:solidFill>
                  <a:schemeClr val="dk1"/>
                </a:solidFill>
              </a:rPr>
              <a:t>Annals of Medicine</a:t>
            </a:r>
            <a:r>
              <a:rPr lang="en-GB" sz="1100">
                <a:solidFill>
                  <a:schemeClr val="dk1"/>
                </a:solidFill>
              </a:rPr>
              <a:t>. </a:t>
            </a:r>
            <a:r>
              <a:rPr lang="en-GB" sz="1100" u="sng">
                <a:solidFill>
                  <a:schemeClr val="hlink"/>
                </a:solidFill>
                <a:hlinkClick r:id="rId7"/>
              </a:rPr>
              <a:t>https://doi.org/10.1080/07853890.2024.2405077</a:t>
            </a:r>
            <a:endParaRPr sz="1100">
              <a:solidFill>
                <a:schemeClr val="dk1"/>
              </a:solidFill>
            </a:endParaRPr>
          </a:p>
          <a:p>
            <a:pPr marL="457200" lvl="0" indent="-298450" algn="l" rtl="0">
              <a:spcBef>
                <a:spcPts val="0"/>
              </a:spcBef>
              <a:spcAft>
                <a:spcPts val="0"/>
              </a:spcAft>
              <a:buClr>
                <a:schemeClr val="dk1"/>
              </a:buClr>
              <a:buSzPts val="1100"/>
              <a:buAutoNum type="arabicPeriod"/>
            </a:pPr>
            <a:r>
              <a:rPr lang="en-GB" sz="1100">
                <a:solidFill>
                  <a:schemeClr val="dk1"/>
                </a:solidFill>
              </a:rPr>
              <a:t>SimplyTek.lk. (n.d.). </a:t>
            </a:r>
            <a:r>
              <a:rPr lang="en-GB" sz="1100" i="1">
                <a:solidFill>
                  <a:schemeClr val="dk1"/>
                </a:solidFill>
              </a:rPr>
              <a:t>Fitbit Charge 5</a:t>
            </a:r>
            <a:r>
              <a:rPr lang="en-GB" sz="1100">
                <a:solidFill>
                  <a:schemeClr val="dk1"/>
                </a:solidFill>
              </a:rPr>
              <a:t>. Retrieved December 4, 2024, from</a:t>
            </a:r>
            <a:r>
              <a:rPr lang="en-GB" sz="1100">
                <a:solidFill>
                  <a:schemeClr val="dk1"/>
                </a:solidFill>
                <a:uFill>
                  <a:noFill/>
                </a:uFill>
                <a:hlinkClick r:id="rId8">
                  <a:extLst>
                    <a:ext uri="{A12FA001-AC4F-418D-AE19-62706E023703}">
                      <ahyp:hlinkClr xmlns:ahyp="http://schemas.microsoft.com/office/drawing/2018/hyperlinkcolor" val="tx"/>
                    </a:ext>
                  </a:extLst>
                </a:hlinkClick>
              </a:rPr>
              <a:t> </a:t>
            </a:r>
            <a:r>
              <a:rPr lang="en-GB" sz="1100" u="sng">
                <a:solidFill>
                  <a:schemeClr val="hlink"/>
                </a:solidFill>
                <a:hlinkClick r:id="rId8"/>
              </a:rPr>
              <a:t>https://www.simplytek.lk/cdn/shop/files/fit-bit-charge5-simplyteklk-2.jpg?v=1694425868&amp;width=1220</a:t>
            </a:r>
            <a:endParaRPr sz="1100">
              <a:solidFill>
                <a:schemeClr val="dk1"/>
              </a:solidFill>
            </a:endParaRPr>
          </a:p>
          <a:p>
            <a:pPr marL="457200" lvl="0" indent="-298450" algn="l" rtl="0">
              <a:spcBef>
                <a:spcPts val="0"/>
              </a:spcBef>
              <a:spcAft>
                <a:spcPts val="0"/>
              </a:spcAft>
              <a:buClr>
                <a:schemeClr val="dk1"/>
              </a:buClr>
              <a:buSzPts val="1100"/>
              <a:buAutoNum type="arabicPeriod"/>
            </a:pPr>
            <a:r>
              <a:rPr lang="en-GB" sz="1100">
                <a:solidFill>
                  <a:schemeClr val="dk1"/>
                </a:solidFill>
              </a:rPr>
              <a:t>Eastwood, B. (2024, March 29). </a:t>
            </a:r>
            <a:r>
              <a:rPr lang="en-GB" sz="1100" i="1">
                <a:solidFill>
                  <a:schemeClr val="dk1"/>
                </a:solidFill>
              </a:rPr>
              <a:t>The latest trends in wearable technology for healthcare</a:t>
            </a:r>
            <a:r>
              <a:rPr lang="en-GB" sz="1100">
                <a:solidFill>
                  <a:schemeClr val="dk1"/>
                </a:solidFill>
              </a:rPr>
              <a:t>. HealthTech Magazine. Retrieved from</a:t>
            </a:r>
            <a:r>
              <a:rPr lang="en-GB" sz="1100">
                <a:solidFill>
                  <a:schemeClr val="dk1"/>
                </a:solidFill>
                <a:uFill>
                  <a:noFill/>
                </a:uFill>
                <a:hlinkClick r:id="rId9">
                  <a:extLst>
                    <a:ext uri="{A12FA001-AC4F-418D-AE19-62706E023703}">
                      <ahyp:hlinkClr xmlns:ahyp="http://schemas.microsoft.com/office/drawing/2018/hyperlinkcolor" val="tx"/>
                    </a:ext>
                  </a:extLst>
                </a:hlinkClick>
              </a:rPr>
              <a:t> </a:t>
            </a:r>
            <a:r>
              <a:rPr lang="en-GB" sz="1100" u="sng">
                <a:solidFill>
                  <a:schemeClr val="hlink"/>
                </a:solidFill>
                <a:hlinkClick r:id="rId9"/>
              </a:rPr>
              <a:t>https://healthtechmagazine.net/article/2024/03/trends-wearable-technology-for-healthcare-perfcon</a:t>
            </a:r>
            <a:endParaRPr sz="1100">
              <a:solidFill>
                <a:schemeClr val="dk1"/>
              </a:solidFill>
            </a:endParaRPr>
          </a:p>
          <a:p>
            <a:pPr marL="457200" lvl="0" indent="-298450" algn="l" rtl="0">
              <a:spcBef>
                <a:spcPts val="0"/>
              </a:spcBef>
              <a:spcAft>
                <a:spcPts val="0"/>
              </a:spcAft>
              <a:buClr>
                <a:schemeClr val="dk1"/>
              </a:buClr>
              <a:buSzPts val="1100"/>
              <a:buAutoNum type="arabicPeriod"/>
            </a:pPr>
            <a:r>
              <a:rPr lang="en-GB" sz="1100">
                <a:solidFill>
                  <a:schemeClr val="dk1"/>
                </a:solidFill>
              </a:rPr>
              <a:t>American Academy of Sleep Medicine. (2023, November). </a:t>
            </a:r>
            <a:r>
              <a:rPr lang="en-GB" sz="1100" i="1">
                <a:solidFill>
                  <a:schemeClr val="dk1"/>
                </a:solidFill>
              </a:rPr>
              <a:t>Man with Fitbit wearable</a:t>
            </a:r>
            <a:r>
              <a:rPr lang="en-GB" sz="1100">
                <a:solidFill>
                  <a:schemeClr val="dk1"/>
                </a:solidFill>
              </a:rPr>
              <a:t> [Photograph]. Retrieved from</a:t>
            </a:r>
            <a:r>
              <a:rPr lang="en-GB" sz="1100">
                <a:solidFill>
                  <a:schemeClr val="dk1"/>
                </a:solidFill>
                <a:uFill>
                  <a:noFill/>
                </a:uFill>
                <a:hlinkClick r:id="rId10">
                  <a:extLst>
                    <a:ext uri="{A12FA001-AC4F-418D-AE19-62706E023703}">
                      <ahyp:hlinkClr xmlns:ahyp="http://schemas.microsoft.com/office/drawing/2018/hyperlinkcolor" val="tx"/>
                    </a:ext>
                  </a:extLst>
                </a:hlinkClick>
              </a:rPr>
              <a:t> </a:t>
            </a:r>
            <a:r>
              <a:rPr lang="en-GB" sz="1100" u="sng">
                <a:solidFill>
                  <a:schemeClr val="hlink"/>
                </a:solidFill>
                <a:hlinkClick r:id="rId10"/>
              </a:rPr>
              <a:t>https://aasm.org/wp-content/uploads/2023/11/Man-with-Fitbit-wearable.png</a:t>
            </a:r>
            <a:endParaRPr sz="1100">
              <a:solidFill>
                <a:schemeClr val="dk1"/>
              </a:solidFill>
            </a:endParaRPr>
          </a:p>
          <a:p>
            <a:pPr marL="0" lvl="0" indent="0" algn="l" rtl="0">
              <a:spcBef>
                <a:spcPts val="1200"/>
              </a:spcBef>
              <a:spcAft>
                <a:spcPts val="1200"/>
              </a:spcAft>
              <a:buNone/>
            </a:pPr>
            <a:endParaRPr sz="1100" b="1">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385" name="Google Shape;385;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386" name="Google Shape;386;p20"/>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387" name="Google Shape;387;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37</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g2d6367ba110_1_0"/>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20"/>
              </a:srgbClr>
            </a:outerShdw>
          </a:effectLst>
        </p:spPr>
      </p:pic>
      <p:sp>
        <p:nvSpPr>
          <p:cNvPr id="83" name="Google Shape;83;g2d6367ba110_1_0"/>
          <p:cNvSpPr txBox="1">
            <a:spLocks noGrp="1"/>
          </p:cNvSpPr>
          <p:nvPr>
            <p:ph type="title"/>
          </p:nvPr>
        </p:nvSpPr>
        <p:spPr>
          <a:xfrm>
            <a:off x="311700" y="3561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Assumption: The Connection Between Activity and Sleep</a:t>
            </a:r>
            <a:endParaRPr/>
          </a:p>
        </p:txBody>
      </p:sp>
      <p:sp>
        <p:nvSpPr>
          <p:cNvPr id="84" name="Google Shape;84;g2d6367ba110_1_0"/>
          <p:cNvSpPr txBox="1">
            <a:spLocks noGrp="1"/>
          </p:cNvSpPr>
          <p:nvPr>
            <p:ph type="body" idx="1"/>
          </p:nvPr>
        </p:nvSpPr>
        <p:spPr>
          <a:xfrm>
            <a:off x="703200" y="1253450"/>
            <a:ext cx="3868800" cy="29193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1200"/>
              </a:spcBef>
              <a:spcAft>
                <a:spcPts val="0"/>
              </a:spcAft>
              <a:buClr>
                <a:schemeClr val="dk1"/>
              </a:buClr>
              <a:buSzPts val="1100"/>
              <a:buFont typeface="Arial"/>
              <a:buNone/>
            </a:pPr>
            <a:r>
              <a:rPr lang="en-GB" sz="1200" b="1">
                <a:solidFill>
                  <a:schemeClr val="dk1"/>
                </a:solidFill>
              </a:rPr>
              <a:t>Assumption:</a:t>
            </a:r>
            <a:r>
              <a:rPr lang="en-GB" sz="1200">
                <a:solidFill>
                  <a:schemeClr val="dk1"/>
                </a:solidFill>
              </a:rPr>
              <a:t> Daily physical activity impacts sleep quality and quantity.</a:t>
            </a:r>
            <a:endParaRPr sz="1200">
              <a:solidFill>
                <a:schemeClr val="dk1"/>
              </a:solidFill>
            </a:endParaRPr>
          </a:p>
          <a:p>
            <a:pPr marL="0" lvl="0" indent="0" algn="l" rtl="0">
              <a:spcBef>
                <a:spcPts val="1200"/>
              </a:spcBef>
              <a:spcAft>
                <a:spcPts val="0"/>
              </a:spcAft>
              <a:buClr>
                <a:schemeClr val="dk1"/>
              </a:buClr>
              <a:buSzPts val="1100"/>
              <a:buFont typeface="Arial"/>
              <a:buNone/>
            </a:pPr>
            <a:r>
              <a:rPr lang="en-GB" sz="1200" b="1">
                <a:solidFill>
                  <a:schemeClr val="dk1"/>
                </a:solidFill>
              </a:rPr>
              <a:t>Hypothesis:</a:t>
            </a:r>
            <a:endParaRPr sz="1200" b="1">
              <a:solidFill>
                <a:schemeClr val="dk1"/>
              </a:solidFill>
            </a:endParaRPr>
          </a:p>
          <a:p>
            <a:pPr marL="457200" lvl="0" indent="-304800" algn="l" rtl="0">
              <a:spcBef>
                <a:spcPts val="1200"/>
              </a:spcBef>
              <a:spcAft>
                <a:spcPts val="0"/>
              </a:spcAft>
              <a:buClr>
                <a:schemeClr val="dk1"/>
              </a:buClr>
              <a:buSzPts val="1200"/>
              <a:buChar char="●"/>
            </a:pPr>
            <a:r>
              <a:rPr lang="en-GB" sz="1200">
                <a:solidFill>
                  <a:schemeClr val="dk1"/>
                </a:solidFill>
              </a:rPr>
              <a:t>Increased activity → Better sleep outcomes</a:t>
            </a:r>
            <a:endParaRPr sz="1200">
              <a:solidFill>
                <a:schemeClr val="dk1"/>
              </a:solidFill>
            </a:endParaRPr>
          </a:p>
          <a:p>
            <a:pPr marL="914400" lvl="1" indent="-304800" algn="l" rtl="0">
              <a:spcBef>
                <a:spcPts val="0"/>
              </a:spcBef>
              <a:spcAft>
                <a:spcPts val="0"/>
              </a:spcAft>
              <a:buClr>
                <a:schemeClr val="dk1"/>
              </a:buClr>
              <a:buSzPts val="1200"/>
              <a:buChar char="○"/>
            </a:pPr>
            <a:r>
              <a:rPr lang="en-GB" sz="1200">
                <a:solidFill>
                  <a:schemeClr val="dk1"/>
                </a:solidFill>
              </a:rPr>
              <a:t>Falling asleep faster</a:t>
            </a:r>
            <a:endParaRPr sz="1200">
              <a:solidFill>
                <a:schemeClr val="dk1"/>
              </a:solidFill>
            </a:endParaRPr>
          </a:p>
          <a:p>
            <a:pPr marL="914400" lvl="1" indent="-304800" algn="l" rtl="0">
              <a:spcBef>
                <a:spcPts val="0"/>
              </a:spcBef>
              <a:spcAft>
                <a:spcPts val="0"/>
              </a:spcAft>
              <a:buClr>
                <a:schemeClr val="dk1"/>
              </a:buClr>
              <a:buSzPts val="1200"/>
              <a:buChar char="○"/>
            </a:pPr>
            <a:r>
              <a:rPr lang="en-GB" sz="1200">
                <a:solidFill>
                  <a:schemeClr val="dk1"/>
                </a:solidFill>
              </a:rPr>
              <a:t>Improved restfulness</a:t>
            </a:r>
            <a:endParaRPr sz="1200">
              <a:solidFill>
                <a:schemeClr val="dk1"/>
              </a:solidFill>
            </a:endParaRPr>
          </a:p>
          <a:p>
            <a:pPr marL="914400" lvl="0" indent="0" algn="l" rtl="0">
              <a:spcBef>
                <a:spcPts val="1200"/>
              </a:spcBef>
              <a:spcAft>
                <a:spcPts val="0"/>
              </a:spcAft>
              <a:buNone/>
            </a:pPr>
            <a:endParaRPr sz="1200">
              <a:solidFill>
                <a:schemeClr val="dk1"/>
              </a:solidFill>
            </a:endParaRPr>
          </a:p>
          <a:p>
            <a:pPr marL="457200" lvl="0" indent="-304800" algn="l" rtl="0">
              <a:spcBef>
                <a:spcPts val="1200"/>
              </a:spcBef>
              <a:spcAft>
                <a:spcPts val="0"/>
              </a:spcAft>
              <a:buClr>
                <a:schemeClr val="dk1"/>
              </a:buClr>
              <a:buSzPts val="1200"/>
              <a:buChar char="●"/>
            </a:pPr>
            <a:r>
              <a:rPr lang="en-GB" sz="1200">
                <a:solidFill>
                  <a:schemeClr val="dk1"/>
                </a:solidFill>
              </a:rPr>
              <a:t>Sedentary behavior → Poorer sleep quality</a:t>
            </a:r>
            <a:endParaRPr sz="1200">
              <a:solidFill>
                <a:schemeClr val="dk1"/>
              </a:solidFill>
            </a:endParaRPr>
          </a:p>
          <a:p>
            <a:pPr marL="914400" lvl="1" indent="-304800" algn="l" rtl="0">
              <a:spcBef>
                <a:spcPts val="0"/>
              </a:spcBef>
              <a:spcAft>
                <a:spcPts val="0"/>
              </a:spcAft>
              <a:buClr>
                <a:schemeClr val="dk1"/>
              </a:buClr>
              <a:buSzPts val="1200"/>
              <a:buChar char="○"/>
            </a:pPr>
            <a:r>
              <a:rPr lang="en-GB" sz="1200">
                <a:solidFill>
                  <a:schemeClr val="dk1"/>
                </a:solidFill>
              </a:rPr>
              <a:t>Longer sleep duration</a:t>
            </a:r>
            <a:endParaRPr sz="1200">
              <a:solidFill>
                <a:schemeClr val="dk1"/>
              </a:solidFill>
            </a:endParaRPr>
          </a:p>
          <a:p>
            <a:pPr marL="914400" lvl="1" indent="-304800" algn="l" rtl="0">
              <a:spcBef>
                <a:spcPts val="0"/>
              </a:spcBef>
              <a:spcAft>
                <a:spcPts val="0"/>
              </a:spcAft>
              <a:buClr>
                <a:schemeClr val="dk1"/>
              </a:buClr>
              <a:buSzPts val="1200"/>
              <a:buChar char="○"/>
            </a:pPr>
            <a:r>
              <a:rPr lang="en-GB" sz="1200">
                <a:solidFill>
                  <a:schemeClr val="dk1"/>
                </a:solidFill>
              </a:rPr>
              <a:t>Disrupted patterns.</a:t>
            </a:r>
            <a:endParaRPr sz="1200">
              <a:solidFill>
                <a:schemeClr val="dk1"/>
              </a:solidFill>
            </a:endParaRPr>
          </a:p>
          <a:p>
            <a:pPr marL="0" lvl="0" indent="0" algn="l" rtl="0">
              <a:spcBef>
                <a:spcPts val="1200"/>
              </a:spcBef>
              <a:spcAft>
                <a:spcPts val="1200"/>
              </a:spcAft>
              <a:buNone/>
            </a:pPr>
            <a:endParaRPr sz="1200">
              <a:solidFill>
                <a:schemeClr val="dk1"/>
              </a:solidFill>
            </a:endParaRPr>
          </a:p>
        </p:txBody>
      </p:sp>
      <p:sp>
        <p:nvSpPr>
          <p:cNvPr id="85" name="Google Shape;85;g2d6367ba110_1_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4</a:t>
            </a:fld>
            <a:endParaRPr b="1">
              <a:highlight>
                <a:schemeClr val="lt1"/>
              </a:highlight>
            </a:endParaRPr>
          </a:p>
        </p:txBody>
      </p:sp>
      <p:pic>
        <p:nvPicPr>
          <p:cNvPr id="86" name="Google Shape;86;g2d6367ba110_1_0"/>
          <p:cNvPicPr preferRelativeResize="0"/>
          <p:nvPr/>
        </p:nvPicPr>
        <p:blipFill>
          <a:blip r:embed="rId4">
            <a:alphaModFix/>
          </a:blip>
          <a:stretch>
            <a:fillRect/>
          </a:stretch>
        </p:blipFill>
        <p:spPr>
          <a:xfrm>
            <a:off x="5236125" y="1253438"/>
            <a:ext cx="2899999" cy="2636625"/>
          </a:xfrm>
          <a:prstGeom prst="rect">
            <a:avLst/>
          </a:prstGeom>
          <a:noFill/>
          <a:ln>
            <a:noFill/>
          </a:ln>
          <a:effectLst>
            <a:outerShdw blurRad="57150" dist="19050" dir="5400000" algn="bl" rotWithShape="0">
              <a:srgbClr val="000000">
                <a:alpha val="49020"/>
              </a:srgbClr>
            </a:outerShdw>
          </a:effectLst>
        </p:spPr>
      </p:pic>
      <p:sp>
        <p:nvSpPr>
          <p:cNvPr id="87" name="Google Shape;87;g2d6367ba110_1_0"/>
          <p:cNvSpPr txBox="1"/>
          <p:nvPr/>
        </p:nvSpPr>
        <p:spPr>
          <a:xfrm>
            <a:off x="7906875" y="3836900"/>
            <a:ext cx="537900" cy="43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chemeClr val="dk2"/>
                </a:solidFill>
              </a:rPr>
              <a:t>[7]</a:t>
            </a:r>
            <a:endParaRPr sz="10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2"/>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19"/>
              </a:srgbClr>
            </a:outerShdw>
          </a:effectLst>
        </p:spPr>
      </p:pic>
      <p:sp>
        <p:nvSpPr>
          <p:cNvPr id="93" name="Google Shape;93;p2"/>
          <p:cNvSpPr txBox="1">
            <a:spLocks noGrp="1"/>
          </p:cNvSpPr>
          <p:nvPr>
            <p:ph type="title"/>
          </p:nvPr>
        </p:nvSpPr>
        <p:spPr>
          <a:xfrm>
            <a:off x="454950" y="445025"/>
            <a:ext cx="83775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Project Objective</a:t>
            </a:r>
            <a:endParaRPr/>
          </a:p>
        </p:txBody>
      </p:sp>
      <p:sp>
        <p:nvSpPr>
          <p:cNvPr id="94" name="Google Shape;94;p2"/>
          <p:cNvSpPr txBox="1">
            <a:spLocks noGrp="1"/>
          </p:cNvSpPr>
          <p:nvPr>
            <p:ph type="body" idx="1"/>
          </p:nvPr>
        </p:nvSpPr>
        <p:spPr>
          <a:xfrm>
            <a:off x="899750" y="1257625"/>
            <a:ext cx="7572600" cy="2999700"/>
          </a:xfrm>
          <a:prstGeom prst="rect">
            <a:avLst/>
          </a:prstGeom>
          <a:noFill/>
          <a:ln>
            <a:noFill/>
          </a:ln>
        </p:spPr>
        <p:txBody>
          <a:bodyPr spcFirstLastPara="1" wrap="square" lIns="91425" tIns="91425" rIns="91425" bIns="91425" anchor="t" anchorCtr="0">
            <a:normAutofit lnSpcReduction="20000"/>
          </a:bodyPr>
          <a:lstStyle/>
          <a:p>
            <a:pPr marL="457200" lvl="0" indent="-304800" algn="l" rtl="0">
              <a:lnSpc>
                <a:spcPct val="115000"/>
              </a:lnSpc>
              <a:spcBef>
                <a:spcPts val="1200"/>
              </a:spcBef>
              <a:spcAft>
                <a:spcPts val="0"/>
              </a:spcAft>
              <a:buClr>
                <a:schemeClr val="dk1"/>
              </a:buClr>
              <a:buSzPts val="1200"/>
              <a:buChar char="●"/>
            </a:pPr>
            <a:r>
              <a:rPr lang="en-GB" sz="1200">
                <a:solidFill>
                  <a:schemeClr val="dk1"/>
                </a:solidFill>
              </a:rPr>
              <a:t>Develop predictive models to forecast sleep outcomes using activity, METs (metabolic equivalent of task), and heart rate data.</a:t>
            </a:r>
            <a:endParaRPr sz="1200">
              <a:solidFill>
                <a:schemeClr val="dk1"/>
              </a:solidFill>
            </a:endParaRPr>
          </a:p>
          <a:p>
            <a:pPr marL="457200" lvl="0" indent="0" algn="l" rtl="0">
              <a:lnSpc>
                <a:spcPct val="115000"/>
              </a:lnSpc>
              <a:spcBef>
                <a:spcPts val="1200"/>
              </a:spcBef>
              <a:spcAft>
                <a:spcPts val="0"/>
              </a:spcAft>
              <a:buNone/>
            </a:pPr>
            <a:endParaRPr sz="1200">
              <a:solidFill>
                <a:schemeClr val="dk1"/>
              </a:solidFill>
            </a:endParaRPr>
          </a:p>
          <a:p>
            <a:pPr marL="457200" lvl="0" indent="-304800" algn="l" rtl="0">
              <a:spcBef>
                <a:spcPts val="0"/>
              </a:spcBef>
              <a:spcAft>
                <a:spcPts val="0"/>
              </a:spcAft>
              <a:buClr>
                <a:schemeClr val="dk1"/>
              </a:buClr>
              <a:buSzPts val="1200"/>
              <a:buChar char="●"/>
            </a:pPr>
            <a:r>
              <a:rPr lang="en-GB" sz="1200">
                <a:solidFill>
                  <a:schemeClr val="dk1"/>
                </a:solidFill>
              </a:rPr>
              <a:t>Use clustering to classify users and identify common patterns.</a:t>
            </a:r>
            <a:endParaRPr sz="1200">
              <a:solidFill>
                <a:schemeClr val="dk1"/>
              </a:solidFill>
            </a:endParaRPr>
          </a:p>
          <a:p>
            <a:pPr marL="457200" lvl="0" indent="0" algn="l" rtl="0">
              <a:spcBef>
                <a:spcPts val="0"/>
              </a:spcBef>
              <a:spcAft>
                <a:spcPts val="0"/>
              </a:spcAft>
              <a:buNone/>
            </a:pP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a:solidFill>
                  <a:schemeClr val="dk1"/>
                </a:solidFill>
              </a:rPr>
              <a:t>Evaluate machine learning techniques for predicting sleep variables.</a:t>
            </a:r>
            <a:endParaRPr sz="1200">
              <a:solidFill>
                <a:schemeClr val="dk1"/>
              </a:solidFill>
            </a:endParaRPr>
          </a:p>
          <a:p>
            <a:pPr marL="457200" lvl="0" indent="0" algn="l" rtl="0">
              <a:lnSpc>
                <a:spcPct val="115000"/>
              </a:lnSpc>
              <a:spcBef>
                <a:spcPts val="0"/>
              </a:spcBef>
              <a:spcAft>
                <a:spcPts val="0"/>
              </a:spcAft>
              <a:buNone/>
            </a:pPr>
            <a:endParaRPr sz="1200">
              <a:solidFill>
                <a:schemeClr val="dk1"/>
              </a:solidFill>
            </a:endParaRPr>
          </a:p>
          <a:p>
            <a:pPr marL="457200" lvl="0" indent="-304800" algn="l" rtl="0">
              <a:lnSpc>
                <a:spcPct val="115000"/>
              </a:lnSpc>
              <a:spcBef>
                <a:spcPts val="0"/>
              </a:spcBef>
              <a:spcAft>
                <a:spcPts val="0"/>
              </a:spcAft>
              <a:buClr>
                <a:schemeClr val="dk1"/>
              </a:buClr>
              <a:buSzPts val="1200"/>
              <a:buChar char="●"/>
            </a:pPr>
            <a:r>
              <a:rPr lang="en-GB" sz="1200">
                <a:solidFill>
                  <a:schemeClr val="dk1"/>
                </a:solidFill>
              </a:rPr>
              <a:t>Provide insights for personalized health recommendations</a:t>
            </a:r>
            <a:endParaRPr sz="1200">
              <a:solidFill>
                <a:schemeClr val="dk1"/>
              </a:solidFill>
            </a:endParaRPr>
          </a:p>
          <a:p>
            <a:pPr marL="0" lvl="0" indent="0" algn="l" rtl="0">
              <a:lnSpc>
                <a:spcPct val="115000"/>
              </a:lnSpc>
              <a:spcBef>
                <a:spcPts val="1200"/>
              </a:spcBef>
              <a:spcAft>
                <a:spcPts val="0"/>
              </a:spcAft>
              <a:buSzPts val="1800"/>
              <a:buNone/>
            </a:pPr>
            <a:endParaRPr sz="1200">
              <a:solidFill>
                <a:schemeClr val="dk1"/>
              </a:solidFill>
            </a:endParaRPr>
          </a:p>
          <a:p>
            <a:pPr marL="0" lvl="0" indent="0" algn="l" rtl="0">
              <a:spcBef>
                <a:spcPts val="0"/>
              </a:spcBef>
              <a:spcAft>
                <a:spcPts val="0"/>
              </a:spcAft>
              <a:buNone/>
            </a:pPr>
            <a:endParaRPr sz="2000">
              <a:solidFill>
                <a:schemeClr val="dk1"/>
              </a:solidFill>
            </a:endParaRPr>
          </a:p>
          <a:p>
            <a:pPr marL="0" lvl="0" indent="0" algn="l" rtl="0">
              <a:spcBef>
                <a:spcPts val="0"/>
              </a:spcBef>
              <a:spcAft>
                <a:spcPts val="0"/>
              </a:spcAft>
              <a:buNone/>
            </a:pPr>
            <a:endParaRPr sz="2000">
              <a:solidFill>
                <a:schemeClr val="dk1"/>
              </a:solidFill>
            </a:endParaRPr>
          </a:p>
          <a:p>
            <a:pPr marL="0" lvl="0" indent="0" algn="l" rtl="0">
              <a:lnSpc>
                <a:spcPct val="115000"/>
              </a:lnSpc>
              <a:spcBef>
                <a:spcPts val="0"/>
              </a:spcBef>
              <a:spcAft>
                <a:spcPts val="0"/>
              </a:spcAft>
              <a:buSzPts val="1800"/>
              <a:buNone/>
            </a:pPr>
            <a:endParaRPr sz="1000" b="1" i="1">
              <a:solidFill>
                <a:schemeClr val="dk1"/>
              </a:solidFill>
            </a:endParaRPr>
          </a:p>
        </p:txBody>
      </p:sp>
      <p:sp>
        <p:nvSpPr>
          <p:cNvPr id="95" name="Google Shape;95;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5</a:t>
            </a:fld>
            <a:endParaRPr b="1">
              <a:highlight>
                <a:schemeClr val="lt1"/>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12"/>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19"/>
              </a:srgbClr>
            </a:outerShdw>
          </a:effectLst>
        </p:spPr>
      </p:pic>
      <p:sp>
        <p:nvSpPr>
          <p:cNvPr id="101" name="Google Shape;101;p12"/>
          <p:cNvSpPr txBox="1">
            <a:spLocks noGrp="1"/>
          </p:cNvSpPr>
          <p:nvPr>
            <p:ph type="title"/>
          </p:nvPr>
        </p:nvSpPr>
        <p:spPr>
          <a:xfrm>
            <a:off x="311700" y="34802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400"/>
              </a:spcBef>
              <a:spcAft>
                <a:spcPts val="400"/>
              </a:spcAft>
              <a:buSzPts val="2800"/>
              <a:buNone/>
            </a:pPr>
            <a:r>
              <a:rPr lang="en-GB" sz="2500"/>
              <a:t>Dataset Overview </a:t>
            </a:r>
            <a:endParaRPr sz="2500"/>
          </a:p>
        </p:txBody>
      </p:sp>
      <p:sp>
        <p:nvSpPr>
          <p:cNvPr id="102" name="Google Shape;102;p12"/>
          <p:cNvSpPr txBox="1">
            <a:spLocks noGrp="1"/>
          </p:cNvSpPr>
          <p:nvPr>
            <p:ph type="body" idx="1"/>
          </p:nvPr>
        </p:nvSpPr>
        <p:spPr>
          <a:xfrm>
            <a:off x="719800" y="1023513"/>
            <a:ext cx="8112600" cy="3522000"/>
          </a:xfrm>
          <a:prstGeom prst="rect">
            <a:avLst/>
          </a:prstGeom>
          <a:noFill/>
          <a:ln>
            <a:noFill/>
          </a:ln>
        </p:spPr>
        <p:txBody>
          <a:bodyPr spcFirstLastPara="1" wrap="square" lIns="91425" tIns="91425" rIns="91425" bIns="91425" anchor="t" anchorCtr="0">
            <a:normAutofit/>
          </a:bodyPr>
          <a:lstStyle/>
          <a:p>
            <a:pPr marL="457200" lvl="0" indent="-311150" algn="l" rtl="0">
              <a:lnSpc>
                <a:spcPct val="115000"/>
              </a:lnSpc>
              <a:spcBef>
                <a:spcPts val="0"/>
              </a:spcBef>
              <a:spcAft>
                <a:spcPts val="0"/>
              </a:spcAft>
              <a:buClr>
                <a:schemeClr val="dk1"/>
              </a:buClr>
              <a:buSzPts val="1300"/>
              <a:buChar char="●"/>
            </a:pPr>
            <a:r>
              <a:rPr lang="en-GB" sz="1300" b="1">
                <a:solidFill>
                  <a:schemeClr val="dk1"/>
                </a:solidFill>
              </a:rPr>
              <a:t>Source: </a:t>
            </a:r>
            <a:r>
              <a:rPr lang="en-GB" sz="1300">
                <a:solidFill>
                  <a:schemeClr val="dk1"/>
                </a:solidFill>
              </a:rPr>
              <a:t>Survey via Amazon Mechanical Turk (April 12, 2016 - May 12, 2016)</a:t>
            </a:r>
            <a:endParaRPr sz="1300" b="1">
              <a:solidFill>
                <a:schemeClr val="dk1"/>
              </a:solidFill>
            </a:endParaRPr>
          </a:p>
          <a:p>
            <a:pPr marL="457200" lvl="0" indent="-311150" algn="l" rtl="0">
              <a:lnSpc>
                <a:spcPct val="115000"/>
              </a:lnSpc>
              <a:spcBef>
                <a:spcPts val="0"/>
              </a:spcBef>
              <a:spcAft>
                <a:spcPts val="0"/>
              </a:spcAft>
              <a:buClr>
                <a:schemeClr val="dk1"/>
              </a:buClr>
              <a:buSzPts val="1300"/>
              <a:buChar char="●"/>
            </a:pPr>
            <a:r>
              <a:rPr lang="en-GB" sz="1300" b="1">
                <a:solidFill>
                  <a:schemeClr val="dk1"/>
                </a:solidFill>
              </a:rPr>
              <a:t>Participants: </a:t>
            </a:r>
            <a:r>
              <a:rPr lang="en-GB" sz="1300">
                <a:solidFill>
                  <a:schemeClr val="dk1"/>
                </a:solidFill>
              </a:rPr>
              <a:t>33 unique IDs</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GB" sz="1300" b="1">
                <a:solidFill>
                  <a:schemeClr val="dk1"/>
                </a:solidFill>
              </a:rPr>
              <a:t>Dimensionality: </a:t>
            </a:r>
            <a:r>
              <a:rPr lang="en-GB" sz="1300">
                <a:solidFill>
                  <a:schemeClr val="dk1"/>
                </a:solidFill>
              </a:rPr>
              <a:t>20 columns</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GB" sz="1300" b="1">
                <a:solidFill>
                  <a:schemeClr val="dk1"/>
                </a:solidFill>
              </a:rPr>
              <a:t>Size: </a:t>
            </a:r>
            <a:r>
              <a:rPr lang="en-GB" sz="1300">
                <a:solidFill>
                  <a:schemeClr val="dk1"/>
                </a:solidFill>
              </a:rPr>
              <a:t>941 observations</a:t>
            </a:r>
            <a:endParaRPr sz="1300">
              <a:solidFill>
                <a:schemeClr val="dk1"/>
              </a:solidFill>
            </a:endParaRPr>
          </a:p>
          <a:p>
            <a:pPr marL="457200" lvl="0" indent="-311150" algn="l" rtl="0">
              <a:lnSpc>
                <a:spcPct val="115000"/>
              </a:lnSpc>
              <a:spcBef>
                <a:spcPts val="0"/>
              </a:spcBef>
              <a:spcAft>
                <a:spcPts val="0"/>
              </a:spcAft>
              <a:buClr>
                <a:schemeClr val="dk1"/>
              </a:buClr>
              <a:buSzPts val="1300"/>
              <a:buChar char="●"/>
            </a:pPr>
            <a:r>
              <a:rPr lang="en-GB" sz="1300" b="1">
                <a:solidFill>
                  <a:schemeClr val="dk1"/>
                </a:solidFill>
              </a:rPr>
              <a:t>Details: </a:t>
            </a:r>
            <a:r>
              <a:rPr lang="en-GB" sz="1100">
                <a:solidFill>
                  <a:schemeClr val="dk1"/>
                </a:solidFill>
              </a:rPr>
              <a:t>Each record in the dataset is identified by a unique combination of </a:t>
            </a:r>
            <a:r>
              <a:rPr lang="en-GB" sz="1100" b="1">
                <a:solidFill>
                  <a:schemeClr val="dk1"/>
                </a:solidFill>
                <a:latin typeface="Roboto Mono"/>
                <a:ea typeface="Roboto Mono"/>
                <a:cs typeface="Roboto Mono"/>
                <a:sym typeface="Roboto Mono"/>
              </a:rPr>
              <a:t>Id</a:t>
            </a:r>
            <a:r>
              <a:rPr lang="en-GB" sz="1100">
                <a:solidFill>
                  <a:schemeClr val="dk1"/>
                </a:solidFill>
              </a:rPr>
              <a:t> and </a:t>
            </a:r>
            <a:r>
              <a:rPr lang="en-GB" sz="1100" b="1">
                <a:solidFill>
                  <a:schemeClr val="dk1"/>
                </a:solidFill>
                <a:latin typeface="Roboto Mono"/>
                <a:ea typeface="Roboto Mono"/>
                <a:cs typeface="Roboto Mono"/>
                <a:sym typeface="Roboto Mono"/>
              </a:rPr>
              <a:t>ActivityDate</a:t>
            </a:r>
            <a:r>
              <a:rPr lang="en-GB" sz="1100">
                <a:solidFill>
                  <a:schemeClr val="dk1"/>
                </a:solidFill>
              </a:rPr>
              <a:t>, indicating one user’s activity and sleep data for a single day.</a:t>
            </a:r>
            <a:endParaRPr sz="1300">
              <a:solidFill>
                <a:schemeClr val="dk1"/>
              </a:solidFill>
            </a:endParaRPr>
          </a:p>
          <a:p>
            <a:pPr marL="0" lvl="0" indent="0" algn="l" rtl="0">
              <a:lnSpc>
                <a:spcPct val="115000"/>
              </a:lnSpc>
              <a:spcBef>
                <a:spcPts val="1200"/>
              </a:spcBef>
              <a:spcAft>
                <a:spcPts val="0"/>
              </a:spcAft>
              <a:buSzPts val="1800"/>
              <a:buNone/>
            </a:pPr>
            <a:r>
              <a:rPr lang="en-GB" sz="1100" b="1">
                <a:solidFill>
                  <a:schemeClr val="dk1"/>
                </a:solidFill>
              </a:rPr>
              <a:t>Features Selected</a:t>
            </a:r>
            <a:r>
              <a:rPr lang="en-GB" sz="1100">
                <a:solidFill>
                  <a:schemeClr val="dk1"/>
                </a:solidFill>
              </a:rPr>
              <a:t>:</a:t>
            </a:r>
            <a:endParaRPr sz="1100">
              <a:solidFill>
                <a:schemeClr val="dk1"/>
              </a:solidFill>
            </a:endParaRPr>
          </a:p>
          <a:p>
            <a:pPr marL="457200" lvl="0" indent="-298450" algn="l" rtl="0">
              <a:lnSpc>
                <a:spcPct val="115000"/>
              </a:lnSpc>
              <a:spcBef>
                <a:spcPts val="1200"/>
              </a:spcBef>
              <a:spcAft>
                <a:spcPts val="0"/>
              </a:spcAft>
              <a:buClr>
                <a:schemeClr val="dk1"/>
              </a:buClr>
              <a:buSzPts val="1100"/>
              <a:buChar char="●"/>
            </a:pPr>
            <a:r>
              <a:rPr lang="en-GB" sz="1100" b="1">
                <a:solidFill>
                  <a:schemeClr val="dk1"/>
                </a:solidFill>
              </a:rPr>
              <a:t>Activity_Record</a:t>
            </a:r>
            <a:r>
              <a:rPr lang="en-GB" sz="1100">
                <a:solidFill>
                  <a:schemeClr val="dk1"/>
                </a:solidFill>
              </a:rPr>
              <a:t>: Total steps, distance, active minutes, sedentary time.</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b="1">
                <a:solidFill>
                  <a:schemeClr val="dk1"/>
                </a:solidFill>
              </a:rPr>
              <a:t>Sleep_Record</a:t>
            </a:r>
            <a:r>
              <a:rPr lang="en-GB" sz="1100">
                <a:solidFill>
                  <a:schemeClr val="dk1"/>
                </a:solidFill>
              </a:rPr>
              <a:t>: Total minutes asleep, time in bed.</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b="1">
                <a:solidFill>
                  <a:schemeClr val="dk1"/>
                </a:solidFill>
              </a:rPr>
              <a:t>Heartbeat_Record</a:t>
            </a:r>
            <a:r>
              <a:rPr lang="en-GB" sz="1100">
                <a:solidFill>
                  <a:schemeClr val="dk1"/>
                </a:solidFill>
              </a:rPr>
              <a:t>: Max, min, average heart rate.</a:t>
            </a:r>
            <a:endParaRPr sz="1100">
              <a:solidFill>
                <a:schemeClr val="dk1"/>
              </a:solidFill>
            </a:endParaRPr>
          </a:p>
          <a:p>
            <a:pPr marL="457200" lvl="0" indent="-298450" algn="l" rtl="0">
              <a:lnSpc>
                <a:spcPct val="115000"/>
              </a:lnSpc>
              <a:spcBef>
                <a:spcPts val="0"/>
              </a:spcBef>
              <a:spcAft>
                <a:spcPts val="0"/>
              </a:spcAft>
              <a:buClr>
                <a:schemeClr val="dk1"/>
              </a:buClr>
              <a:buSzPts val="1100"/>
              <a:buChar char="●"/>
            </a:pPr>
            <a:r>
              <a:rPr lang="en-GB" sz="1100" b="1">
                <a:solidFill>
                  <a:schemeClr val="dk1"/>
                </a:solidFill>
              </a:rPr>
              <a:t>METs_Record</a:t>
            </a:r>
            <a:r>
              <a:rPr lang="en-GB" sz="1100">
                <a:solidFill>
                  <a:schemeClr val="dk1"/>
                </a:solidFill>
              </a:rPr>
              <a:t>: Energy expenditure from activities (MET</a:t>
            </a:r>
            <a:r>
              <a:rPr lang="en-GB" sz="1300">
                <a:solidFill>
                  <a:schemeClr val="dk1"/>
                </a:solidFill>
              </a:rPr>
              <a:t>s, metabolic equivalent of task).</a:t>
            </a:r>
            <a:endParaRPr sz="1300">
              <a:solidFill>
                <a:schemeClr val="dk1"/>
              </a:solidFill>
            </a:endParaRPr>
          </a:p>
          <a:p>
            <a:pPr marL="0" lvl="0" indent="0" algn="l" rtl="0">
              <a:lnSpc>
                <a:spcPct val="115000"/>
              </a:lnSpc>
              <a:spcBef>
                <a:spcPts val="0"/>
              </a:spcBef>
              <a:spcAft>
                <a:spcPts val="0"/>
              </a:spcAft>
              <a:buSzPts val="1800"/>
              <a:buNone/>
            </a:pPr>
            <a:endParaRPr sz="1100">
              <a:solidFill>
                <a:schemeClr val="dk1"/>
              </a:solidFill>
            </a:endParaRPr>
          </a:p>
        </p:txBody>
      </p:sp>
      <p:sp>
        <p:nvSpPr>
          <p:cNvPr id="103" name="Google Shape;103;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6</a:t>
            </a:fld>
            <a:endParaRPr b="1">
              <a:highlight>
                <a:schemeClr val="lt1"/>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17"/>
          <p:cNvPicPr preferRelativeResize="0"/>
          <p:nvPr/>
        </p:nvPicPr>
        <p:blipFill rotWithShape="1">
          <a:blip r:embed="rId3">
            <a:alphaModFix/>
          </a:blip>
          <a:srcRect/>
          <a:stretch/>
        </p:blipFill>
        <p:spPr>
          <a:xfrm>
            <a:off x="0" y="0"/>
            <a:ext cx="9144000" cy="5143500"/>
          </a:xfrm>
          <a:prstGeom prst="rect">
            <a:avLst/>
          </a:prstGeom>
          <a:noFill/>
          <a:ln>
            <a:noFill/>
          </a:ln>
          <a:effectLst>
            <a:outerShdw blurRad="57150" dist="19050" dir="5400000" algn="bl" rotWithShape="0">
              <a:srgbClr val="000000">
                <a:alpha val="49019"/>
              </a:srgbClr>
            </a:outerShdw>
          </a:effectLst>
        </p:spPr>
      </p:pic>
      <p:sp>
        <p:nvSpPr>
          <p:cNvPr id="109" name="Google Shape;109;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7</a:t>
            </a:fld>
            <a:endParaRPr b="1">
              <a:highlight>
                <a:schemeClr val="lt1"/>
              </a:highlight>
            </a:endParaRPr>
          </a:p>
        </p:txBody>
      </p:sp>
      <p:pic>
        <p:nvPicPr>
          <p:cNvPr id="110" name="Google Shape;110;p17"/>
          <p:cNvPicPr preferRelativeResize="0"/>
          <p:nvPr/>
        </p:nvPicPr>
        <p:blipFill>
          <a:blip r:embed="rId4">
            <a:alphaModFix/>
          </a:blip>
          <a:stretch>
            <a:fillRect/>
          </a:stretch>
        </p:blipFill>
        <p:spPr>
          <a:xfrm>
            <a:off x="539700" y="701475"/>
            <a:ext cx="8064576" cy="4172874"/>
          </a:xfrm>
          <a:prstGeom prst="rect">
            <a:avLst/>
          </a:prstGeom>
          <a:noFill/>
          <a:ln>
            <a:noFill/>
          </a:ln>
        </p:spPr>
      </p:pic>
      <p:sp>
        <p:nvSpPr>
          <p:cNvPr id="111" name="Google Shape;111;p17"/>
          <p:cNvSpPr txBox="1">
            <a:spLocks noGrp="1"/>
          </p:cNvSpPr>
          <p:nvPr>
            <p:ph type="title"/>
          </p:nvPr>
        </p:nvSpPr>
        <p:spPr>
          <a:xfrm>
            <a:off x="311688" y="128775"/>
            <a:ext cx="85206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1400"/>
              </a:spcBef>
              <a:spcAft>
                <a:spcPts val="400"/>
              </a:spcAft>
              <a:buSzPts val="2800"/>
              <a:buNone/>
            </a:pPr>
            <a:r>
              <a:rPr lang="en-GB" sz="2500"/>
              <a:t>Dataset Overview </a:t>
            </a:r>
            <a:endParaRPr sz="25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g2d3b12bdf39_2_11"/>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17" name="Google Shape;117;g2d3b12bdf39_2_11"/>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100"/>
              <a:buNone/>
            </a:pPr>
            <a:r>
              <a:rPr lang="en-GB" sz="2500"/>
              <a:t>Data Cleaning</a:t>
            </a:r>
            <a:endParaRPr sz="2500"/>
          </a:p>
        </p:txBody>
      </p:sp>
      <p:sp>
        <p:nvSpPr>
          <p:cNvPr id="118" name="Google Shape;118;g2d3b12bdf39_2_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8</a:t>
            </a:fld>
            <a:endParaRPr b="1">
              <a:highlight>
                <a:schemeClr val="lt1"/>
              </a:highlight>
            </a:endParaRPr>
          </a:p>
        </p:txBody>
      </p:sp>
      <p:sp>
        <p:nvSpPr>
          <p:cNvPr id="119" name="Google Shape;119;g2d3b12bdf39_2_11"/>
          <p:cNvSpPr txBox="1">
            <a:spLocks noGrp="1"/>
          </p:cNvSpPr>
          <p:nvPr>
            <p:ph type="body" idx="1"/>
          </p:nvPr>
        </p:nvSpPr>
        <p:spPr>
          <a:xfrm>
            <a:off x="547900" y="898700"/>
            <a:ext cx="6203100" cy="286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b="1">
                <a:solidFill>
                  <a:schemeClr val="dk1"/>
                </a:solidFill>
              </a:rPr>
              <a:t>Actions Taken</a:t>
            </a:r>
            <a:r>
              <a:rPr lang="en-GB" sz="1100">
                <a:solidFill>
                  <a:schemeClr val="dk1"/>
                </a:solidFill>
              </a:rPr>
              <a:t>:</a:t>
            </a:r>
            <a:endParaRPr sz="1100">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Removed records with SedentaryMinutes = 1440 (fully sedentary days).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Filtered out users with less than 15 days of activity data (&lt;50% completeness).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Merged datasets on ‘Id’ and ‘ActivityDate’ to form a unified dataset.</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Grouped data into categories: Activity, Sleep, Heartbeat, METs.</a:t>
            </a:r>
            <a:endParaRPr sz="1100">
              <a:solidFill>
                <a:schemeClr val="dk1"/>
              </a:solidFill>
            </a:endParaRPr>
          </a:p>
          <a:p>
            <a:pPr marL="0" lvl="0" indent="0" algn="l" rtl="0">
              <a:spcBef>
                <a:spcPts val="1200"/>
              </a:spcBef>
              <a:spcAft>
                <a:spcPts val="0"/>
              </a:spcAft>
              <a:buClr>
                <a:schemeClr val="dk1"/>
              </a:buClr>
              <a:buSzPts val="1100"/>
              <a:buFont typeface="Arial"/>
              <a:buNone/>
            </a:pPr>
            <a:r>
              <a:rPr lang="en-GB" sz="1100" b="1">
                <a:solidFill>
                  <a:schemeClr val="dk1"/>
                </a:solidFill>
              </a:rPr>
              <a:t>Why It’s Relevant</a:t>
            </a:r>
            <a:r>
              <a:rPr lang="en-GB" sz="1100">
                <a:solidFill>
                  <a:schemeClr val="dk1"/>
                </a:solidFill>
              </a:rPr>
              <a:t>:</a:t>
            </a:r>
            <a:endParaRPr sz="1100">
              <a:solidFill>
                <a:schemeClr val="dk1"/>
              </a:solidFill>
            </a:endParaRPr>
          </a:p>
          <a:p>
            <a:pPr marL="457200" lvl="0" indent="-298450" algn="l" rtl="0">
              <a:spcBef>
                <a:spcPts val="1200"/>
              </a:spcBef>
              <a:spcAft>
                <a:spcPts val="0"/>
              </a:spcAft>
              <a:buClr>
                <a:schemeClr val="dk1"/>
              </a:buClr>
              <a:buSzPts val="1100"/>
              <a:buChar char="●"/>
            </a:pPr>
            <a:r>
              <a:rPr lang="en-GB" sz="1100">
                <a:solidFill>
                  <a:schemeClr val="dk1"/>
                </a:solidFill>
              </a:rPr>
              <a:t>Improves data quality and completeness.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Ensures metrics are aligned for effective clustering and predictions.</a:t>
            </a:r>
            <a:endParaRPr sz="1100">
              <a:solidFill>
                <a:schemeClr val="dk1"/>
              </a:solidFill>
            </a:endParaRPr>
          </a:p>
          <a:p>
            <a:pPr marL="457200" lvl="0" indent="-298450" algn="l" rtl="0">
              <a:spcBef>
                <a:spcPts val="0"/>
              </a:spcBef>
              <a:spcAft>
                <a:spcPts val="0"/>
              </a:spcAft>
              <a:buClr>
                <a:schemeClr val="dk1"/>
              </a:buClr>
              <a:buSzPts val="1100"/>
              <a:buChar char="●"/>
            </a:pPr>
            <a:r>
              <a:rPr lang="en-GB" sz="1100">
                <a:solidFill>
                  <a:schemeClr val="dk1"/>
                </a:solidFill>
              </a:rPr>
              <a:t>Lays the foundation for robust imputations and analysis.</a:t>
            </a:r>
            <a:endParaRPr sz="1300">
              <a:solidFill>
                <a:schemeClr val="dk1"/>
              </a:solidFill>
            </a:endParaRPr>
          </a:p>
          <a:p>
            <a:pPr marL="457200" lvl="0" indent="0" algn="l" rtl="0">
              <a:lnSpc>
                <a:spcPct val="115000"/>
              </a:lnSpc>
              <a:spcBef>
                <a:spcPts val="1200"/>
              </a:spcBef>
              <a:spcAft>
                <a:spcPts val="0"/>
              </a:spcAft>
              <a:buNone/>
            </a:pPr>
            <a:endParaRPr sz="1100">
              <a:solidFill>
                <a:srgbClr val="188038"/>
              </a:solidFill>
              <a:latin typeface="Roboto Mono"/>
              <a:ea typeface="Roboto Mono"/>
              <a:cs typeface="Roboto Mono"/>
              <a:sym typeface="Roboto Mono"/>
            </a:endParaRPr>
          </a:p>
        </p:txBody>
      </p:sp>
      <p:pic>
        <p:nvPicPr>
          <p:cNvPr id="120" name="Google Shape;120;g2d3b12bdf39_2_11"/>
          <p:cNvPicPr preferRelativeResize="0"/>
          <p:nvPr/>
        </p:nvPicPr>
        <p:blipFill>
          <a:blip r:embed="rId4">
            <a:alphaModFix/>
          </a:blip>
          <a:stretch>
            <a:fillRect/>
          </a:stretch>
        </p:blipFill>
        <p:spPr>
          <a:xfrm>
            <a:off x="5587400" y="2129400"/>
            <a:ext cx="3110499" cy="1227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pic>
        <p:nvPicPr>
          <p:cNvPr id="125" name="Google Shape;125;g2d5f984d78d_0_10"/>
          <p:cNvPicPr preferRelativeResize="0"/>
          <p:nvPr/>
        </p:nvPicPr>
        <p:blipFill rotWithShape="1">
          <a:blip r:embed="rId3">
            <a:alphaModFix/>
          </a:blip>
          <a:srcRect/>
          <a:stretch/>
        </p:blipFill>
        <p:spPr>
          <a:xfrm>
            <a:off x="-59825" y="0"/>
            <a:ext cx="9144000" cy="5143500"/>
          </a:xfrm>
          <a:prstGeom prst="rect">
            <a:avLst/>
          </a:prstGeom>
          <a:noFill/>
          <a:ln>
            <a:noFill/>
          </a:ln>
        </p:spPr>
      </p:pic>
      <p:sp>
        <p:nvSpPr>
          <p:cNvPr id="126" name="Google Shape;126;g2d5f984d78d_0_10"/>
          <p:cNvSpPr txBox="1">
            <a:spLocks noGrp="1"/>
          </p:cNvSpPr>
          <p:nvPr>
            <p:ph type="title"/>
          </p:nvPr>
        </p:nvSpPr>
        <p:spPr>
          <a:xfrm>
            <a:off x="446100" y="326000"/>
            <a:ext cx="8251800" cy="5727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111"/>
              <a:buNone/>
            </a:pPr>
            <a:r>
              <a:rPr lang="en-GB" sz="2500"/>
              <a:t>K Means Clustering</a:t>
            </a:r>
            <a:endParaRPr sz="2500"/>
          </a:p>
        </p:txBody>
      </p:sp>
      <p:sp>
        <p:nvSpPr>
          <p:cNvPr id="127" name="Google Shape;127;g2d5f984d78d_0_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b="1">
                <a:highlight>
                  <a:schemeClr val="lt1"/>
                </a:highlight>
              </a:rPr>
              <a:t>9</a:t>
            </a:fld>
            <a:endParaRPr b="1">
              <a:highlight>
                <a:schemeClr val="lt1"/>
              </a:highlight>
            </a:endParaRPr>
          </a:p>
        </p:txBody>
      </p:sp>
      <p:sp>
        <p:nvSpPr>
          <p:cNvPr id="128" name="Google Shape;128;g2d5f984d78d_0_10"/>
          <p:cNvSpPr txBox="1">
            <a:spLocks noGrp="1"/>
          </p:cNvSpPr>
          <p:nvPr>
            <p:ph type="body" idx="1"/>
          </p:nvPr>
        </p:nvSpPr>
        <p:spPr>
          <a:xfrm>
            <a:off x="570400" y="1490375"/>
            <a:ext cx="7902000" cy="266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chemeClr val="dk1"/>
                </a:solidFill>
              </a:rPr>
              <a:t>How can clustering based on sleep patterns and activity levels identify distinct groups of users, and what insights can these clusters provide about variations in sleep behavior and activity interactions?</a:t>
            </a:r>
            <a:br>
              <a:rPr lang="en-GB" sz="1100" b="1">
                <a:solidFill>
                  <a:schemeClr val="dk1"/>
                </a:solidFill>
              </a:rPr>
            </a:br>
            <a:br>
              <a:rPr lang="en-GB" sz="1100" b="1">
                <a:solidFill>
                  <a:schemeClr val="dk1"/>
                </a:solidFill>
              </a:rPr>
            </a:br>
            <a:br>
              <a:rPr lang="en-GB" sz="1100" b="1">
                <a:solidFill>
                  <a:schemeClr val="dk1"/>
                </a:solidFill>
              </a:rPr>
            </a:br>
            <a:br>
              <a:rPr lang="en-GB" sz="1100" b="1">
                <a:solidFill>
                  <a:schemeClr val="dk1"/>
                </a:solidFill>
              </a:rPr>
            </a:br>
            <a:br>
              <a:rPr lang="en-GB" sz="1100" b="1">
                <a:solidFill>
                  <a:schemeClr val="dk1"/>
                </a:solidFill>
              </a:rPr>
            </a:br>
            <a:br>
              <a:rPr lang="en-GB" sz="1100" b="1">
                <a:solidFill>
                  <a:schemeClr val="dk1"/>
                </a:solidFill>
              </a:rPr>
            </a:br>
            <a:r>
              <a:rPr lang="en-GB" sz="1100" b="1">
                <a:solidFill>
                  <a:schemeClr val="dk1"/>
                </a:solidFill>
              </a:rPr>
              <a:t>Purpose: </a:t>
            </a:r>
            <a:r>
              <a:rPr lang="en-GB" sz="1100">
                <a:solidFill>
                  <a:schemeClr val="dk1"/>
                </a:solidFill>
              </a:rPr>
              <a:t>Identify sleep behavior for each cluster.</a:t>
            </a:r>
            <a:endParaRPr sz="1100">
              <a:solidFill>
                <a:schemeClr val="dk1"/>
              </a:solidFill>
            </a:endParaRPr>
          </a:p>
          <a:p>
            <a:pPr marL="0" lvl="0" indent="0" algn="l" rtl="0">
              <a:spcBef>
                <a:spcPts val="0"/>
              </a:spcBef>
              <a:spcAft>
                <a:spcPts val="0"/>
              </a:spcAft>
              <a:buNone/>
            </a:pPr>
            <a:endParaRPr sz="1100" b="1">
              <a:solidFill>
                <a:schemeClr val="dk1"/>
              </a:solidFill>
            </a:endParaRPr>
          </a:p>
          <a:p>
            <a:pPr marL="457200" lvl="0" indent="0" algn="l" rtl="0">
              <a:lnSpc>
                <a:spcPct val="115000"/>
              </a:lnSpc>
              <a:spcBef>
                <a:spcPts val="0"/>
              </a:spcBef>
              <a:spcAft>
                <a:spcPts val="0"/>
              </a:spcAft>
              <a:buNone/>
            </a:pPr>
            <a:endParaRPr sz="1100">
              <a:solidFill>
                <a:srgbClr val="188038"/>
              </a:solidFill>
              <a:latin typeface="Roboto Mono"/>
              <a:ea typeface="Roboto Mono"/>
              <a:cs typeface="Roboto Mono"/>
              <a:sym typeface="Roboto Mon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3618</Words>
  <Application>Microsoft Office PowerPoint</Application>
  <PresentationFormat>On-screen Show (16:9)</PresentationFormat>
  <Paragraphs>508</Paragraphs>
  <Slides>37</Slides>
  <Notes>37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37</vt:i4>
      </vt:variant>
    </vt:vector>
  </HeadingPairs>
  <TitlesOfParts>
    <vt:vector size="41" baseType="lpstr">
      <vt:lpstr>Arial</vt:lpstr>
      <vt:lpstr>Roboto Mono</vt:lpstr>
      <vt:lpstr>Roboto</vt:lpstr>
      <vt:lpstr>Simple Light</vt:lpstr>
      <vt:lpstr>Integrated Health Monitoring Using Wearable Devices</vt:lpstr>
      <vt:lpstr>Introduction</vt:lpstr>
      <vt:lpstr>What is the Problem?</vt:lpstr>
      <vt:lpstr>Assumption: The Connection Between Activity and Sleep</vt:lpstr>
      <vt:lpstr>Project Objective</vt:lpstr>
      <vt:lpstr>Dataset Overview </vt:lpstr>
      <vt:lpstr>Dataset Overview </vt:lpstr>
      <vt:lpstr>Data Cleaning</vt:lpstr>
      <vt:lpstr>K Means Clustering</vt:lpstr>
      <vt:lpstr>Methodology - Clustering</vt:lpstr>
      <vt:lpstr>K-Means Clustering on All Features:</vt:lpstr>
      <vt:lpstr>Means Clustering on Selected Significant Features </vt:lpstr>
      <vt:lpstr>Methodology - K-Means Clustering on Selected Significant Features </vt:lpstr>
      <vt:lpstr>Comparison of Clustering Approaches</vt:lpstr>
      <vt:lpstr>Visualization of Clusters</vt:lpstr>
      <vt:lpstr>Insights: Clustering Validates Behavioral Segmentation</vt:lpstr>
      <vt:lpstr>Methodology - KNN Classifier</vt:lpstr>
      <vt:lpstr>Methodology - KNN Classifier Results </vt:lpstr>
      <vt:lpstr>Statistical Validation of Clusters: ANOVA Results</vt:lpstr>
      <vt:lpstr>Insights: Feature Selection Improves Performance and Interpretability</vt:lpstr>
      <vt:lpstr>Insights: Feature Selection Improves Performance and Interpretability</vt:lpstr>
      <vt:lpstr>Insights: Feature Selection Improves Performance and Interpretability</vt:lpstr>
      <vt:lpstr>Predictive Modeling</vt:lpstr>
      <vt:lpstr>Methodology</vt:lpstr>
      <vt:lpstr>Assessing Data Normality</vt:lpstr>
      <vt:lpstr>Predictive Modeling Overview</vt:lpstr>
      <vt:lpstr>Experimental Setup</vt:lpstr>
      <vt:lpstr>Baseline Comparison for Sleep Metrics</vt:lpstr>
      <vt:lpstr> Model Performance: Validation vs. Test Errors</vt:lpstr>
      <vt:lpstr>Performance of Models for Predicting Total Minutes Asleep</vt:lpstr>
      <vt:lpstr>Performance of Models for Predicting Total Time In Bed</vt:lpstr>
      <vt:lpstr>Performance of Models for Predicting Total Sleep Records </vt:lpstr>
      <vt:lpstr>Insights: Data-Driven Personalization and Reliable Predictions</vt:lpstr>
      <vt:lpstr>Conclusion</vt:lpstr>
      <vt:lpstr>Future Work</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Rafael Linarez</cp:lastModifiedBy>
  <cp:revision>1</cp:revision>
  <dcterms:modified xsi:type="dcterms:W3CDTF">2024-12-04T21:33:39Z</dcterms:modified>
</cp:coreProperties>
</file>